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74" r:id="rId2"/>
    <p:sldId id="297" r:id="rId3"/>
    <p:sldId id="296" r:id="rId4"/>
    <p:sldId id="298" r:id="rId5"/>
    <p:sldId id="400" r:id="rId6"/>
    <p:sldId id="292" r:id="rId7"/>
    <p:sldId id="272" r:id="rId8"/>
    <p:sldId id="354" r:id="rId9"/>
    <p:sldId id="376" r:id="rId10"/>
    <p:sldId id="375" r:id="rId11"/>
    <p:sldId id="377" r:id="rId12"/>
    <p:sldId id="378" r:id="rId13"/>
    <p:sldId id="355" r:id="rId14"/>
    <p:sldId id="356" r:id="rId15"/>
    <p:sldId id="357" r:id="rId16"/>
    <p:sldId id="384" r:id="rId17"/>
    <p:sldId id="368" r:id="rId18"/>
    <p:sldId id="369" r:id="rId19"/>
    <p:sldId id="370" r:id="rId20"/>
    <p:sldId id="371" r:id="rId21"/>
    <p:sldId id="372" r:id="rId22"/>
    <p:sldId id="373" r:id="rId23"/>
    <p:sldId id="374" r:id="rId24"/>
    <p:sldId id="379" r:id="rId25"/>
    <p:sldId id="358" r:id="rId26"/>
    <p:sldId id="359" r:id="rId27"/>
    <p:sldId id="380" r:id="rId28"/>
    <p:sldId id="401" r:id="rId29"/>
    <p:sldId id="402" r:id="rId30"/>
    <p:sldId id="403" r:id="rId31"/>
    <p:sldId id="399" r:id="rId32"/>
    <p:sldId id="365" r:id="rId33"/>
    <p:sldId id="404" r:id="rId34"/>
    <p:sldId id="405" r:id="rId35"/>
    <p:sldId id="406" r:id="rId36"/>
    <p:sldId id="366" r:id="rId37"/>
    <p:sldId id="367" r:id="rId38"/>
    <p:sldId id="407" r:id="rId39"/>
    <p:sldId id="408" r:id="rId40"/>
    <p:sldId id="409" r:id="rId41"/>
    <p:sldId id="410" r:id="rId42"/>
    <p:sldId id="413" r:id="rId43"/>
    <p:sldId id="414" r:id="rId44"/>
    <p:sldId id="415" r:id="rId45"/>
    <p:sldId id="416" r:id="rId46"/>
    <p:sldId id="280" r:id="rId47"/>
    <p:sldId id="336" r:id="rId48"/>
    <p:sldId id="337" r:id="rId49"/>
    <p:sldId id="338" r:id="rId50"/>
    <p:sldId id="339" r:id="rId51"/>
    <p:sldId id="340" r:id="rId52"/>
    <p:sldId id="341" r:id="rId53"/>
    <p:sldId id="342" r:id="rId54"/>
    <p:sldId id="343" r:id="rId55"/>
    <p:sldId id="344" r:id="rId56"/>
    <p:sldId id="345" r:id="rId57"/>
    <p:sldId id="346" r:id="rId58"/>
    <p:sldId id="347" r:id="rId59"/>
    <p:sldId id="348" r:id="rId60"/>
    <p:sldId id="349" r:id="rId61"/>
    <p:sldId id="350" r:id="rId62"/>
    <p:sldId id="351" r:id="rId63"/>
    <p:sldId id="352" r:id="rId64"/>
    <p:sldId id="353" r:id="rId65"/>
    <p:sldId id="385" r:id="rId66"/>
    <p:sldId id="386" r:id="rId67"/>
    <p:sldId id="387" r:id="rId68"/>
    <p:sldId id="388" r:id="rId69"/>
    <p:sldId id="389" r:id="rId70"/>
    <p:sldId id="390" r:id="rId71"/>
    <p:sldId id="391" r:id="rId72"/>
    <p:sldId id="392" r:id="rId73"/>
    <p:sldId id="393" r:id="rId74"/>
    <p:sldId id="394" r:id="rId75"/>
    <p:sldId id="395" r:id="rId76"/>
    <p:sldId id="396" r:id="rId77"/>
    <p:sldId id="397" r:id="rId78"/>
    <p:sldId id="398" r:id="rId79"/>
    <p:sldId id="383" r:id="rId8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BEB"/>
    <a:srgbClr val="FFCCCC"/>
    <a:srgbClr val="FFCC99"/>
    <a:srgbClr val="FFE8D1"/>
    <a:srgbClr val="FFDB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0B9AF9-AF8B-4FDE-9C54-9C7388FC9773}" type="doc">
      <dgm:prSet loTypeId="urn:microsoft.com/office/officeart/2005/8/layout/venn2" loCatId="relationship" qsTypeId="urn:microsoft.com/office/officeart/2005/8/quickstyle/3d3" qsCatId="3D" csTypeId="urn:microsoft.com/office/officeart/2005/8/colors/colorful2" csCatId="colorful" phldr="1"/>
      <dgm:spPr/>
      <dgm:t>
        <a:bodyPr/>
        <a:lstStyle/>
        <a:p>
          <a:endParaRPr lang="en-AU"/>
        </a:p>
      </dgm:t>
    </dgm:pt>
    <dgm:pt modelId="{0F3378C8-D8BD-4063-9DDA-30BEAD72281E}">
      <dgm:prSet phldrT="[Text]" custT="1"/>
      <dgm:spPr>
        <a:solidFill>
          <a:schemeClr val="accent4">
            <a:lumMod val="75000"/>
          </a:schemeClr>
        </a:solidFill>
      </dgm:spPr>
      <dgm:t>
        <a:bodyPr/>
        <a:lstStyle/>
        <a:p>
          <a:r>
            <a:rPr lang="en-AU" sz="2000" dirty="0" smtClean="0"/>
            <a:t>A</a:t>
          </a:r>
        </a:p>
        <a:p>
          <a:r>
            <a:rPr lang="en-AU" sz="2000" dirty="0" smtClean="0"/>
            <a:t>Skilful</a:t>
          </a:r>
        </a:p>
        <a:p>
          <a:r>
            <a:rPr lang="en-AU" sz="2000" dirty="0" smtClean="0"/>
            <a:t>Perceptive</a:t>
          </a:r>
          <a:endParaRPr lang="en-AU" sz="2000" dirty="0"/>
        </a:p>
      </dgm:t>
    </dgm:pt>
    <dgm:pt modelId="{4C5FFB6E-D053-4A66-BBE4-77CE85AEE2B5}" type="parTrans" cxnId="{27D98FE1-8C40-4689-9EC2-A1A60B4CECE8}">
      <dgm:prSet/>
      <dgm:spPr/>
      <dgm:t>
        <a:bodyPr/>
        <a:lstStyle/>
        <a:p>
          <a:endParaRPr lang="en-AU"/>
        </a:p>
      </dgm:t>
    </dgm:pt>
    <dgm:pt modelId="{993BA523-94CD-4E78-9098-73B84A8EAE10}" type="sibTrans" cxnId="{27D98FE1-8C40-4689-9EC2-A1A60B4CECE8}">
      <dgm:prSet/>
      <dgm:spPr/>
      <dgm:t>
        <a:bodyPr/>
        <a:lstStyle/>
        <a:p>
          <a:endParaRPr lang="en-AU"/>
        </a:p>
      </dgm:t>
    </dgm:pt>
    <dgm:pt modelId="{4ADD15E5-EB66-4160-940C-C44E4C8DFE58}">
      <dgm:prSet phldrT="[Text]" custT="1"/>
      <dgm:spPr>
        <a:solidFill>
          <a:schemeClr val="accent1">
            <a:lumMod val="75000"/>
          </a:schemeClr>
        </a:solidFill>
      </dgm:spPr>
      <dgm:t>
        <a:bodyPr/>
        <a:lstStyle/>
        <a:p>
          <a:r>
            <a:rPr lang="en-AU" sz="2000" dirty="0" smtClean="0"/>
            <a:t>B</a:t>
          </a:r>
        </a:p>
        <a:p>
          <a:r>
            <a:rPr lang="en-AU" sz="2000" dirty="0" smtClean="0"/>
            <a:t> Effective</a:t>
          </a:r>
        </a:p>
        <a:p>
          <a:r>
            <a:rPr lang="en-AU" sz="2000" dirty="0" smtClean="0"/>
            <a:t>Thoughtful</a:t>
          </a:r>
          <a:endParaRPr lang="en-AU" sz="2000" dirty="0"/>
        </a:p>
      </dgm:t>
    </dgm:pt>
    <dgm:pt modelId="{CA35D29E-0C3E-4E67-A699-AF8687805332}" type="parTrans" cxnId="{7507A5DA-FDBA-4542-A474-1EF653B6C8AE}">
      <dgm:prSet/>
      <dgm:spPr/>
      <dgm:t>
        <a:bodyPr/>
        <a:lstStyle/>
        <a:p>
          <a:endParaRPr lang="en-AU"/>
        </a:p>
      </dgm:t>
    </dgm:pt>
    <dgm:pt modelId="{D7F096B2-C0D8-4F7C-941A-8C027909E5E5}" type="sibTrans" cxnId="{7507A5DA-FDBA-4542-A474-1EF653B6C8AE}">
      <dgm:prSet/>
      <dgm:spPr/>
      <dgm:t>
        <a:bodyPr/>
        <a:lstStyle/>
        <a:p>
          <a:endParaRPr lang="en-AU"/>
        </a:p>
      </dgm:t>
    </dgm:pt>
    <dgm:pt modelId="{0F9B4589-8342-4F22-B1FE-BBEBBCE3699E}">
      <dgm:prSet phldrT="[Text]" custT="1"/>
      <dgm:spPr>
        <a:solidFill>
          <a:schemeClr val="accent2">
            <a:lumMod val="60000"/>
            <a:lumOff val="40000"/>
          </a:schemeClr>
        </a:solidFill>
      </dgm:spPr>
      <dgm:t>
        <a:bodyPr/>
        <a:lstStyle/>
        <a:p>
          <a:r>
            <a:rPr lang="en-AU" sz="2000" dirty="0" smtClean="0"/>
            <a:t>C</a:t>
          </a:r>
        </a:p>
        <a:p>
          <a:r>
            <a:rPr lang="en-AU" sz="2000" dirty="0" smtClean="0"/>
            <a:t>Sound</a:t>
          </a:r>
          <a:endParaRPr lang="en-AU" sz="2000" dirty="0"/>
        </a:p>
      </dgm:t>
    </dgm:pt>
    <dgm:pt modelId="{9917C0EC-4415-4C7C-A51D-14D22DD03AEC}" type="parTrans" cxnId="{A2E3A79F-0008-41FC-899E-D31F7610AAB3}">
      <dgm:prSet/>
      <dgm:spPr/>
      <dgm:t>
        <a:bodyPr/>
        <a:lstStyle/>
        <a:p>
          <a:endParaRPr lang="en-AU"/>
        </a:p>
      </dgm:t>
    </dgm:pt>
    <dgm:pt modelId="{532DC86C-5579-46FE-9AE6-B251553EE841}" type="sibTrans" cxnId="{A2E3A79F-0008-41FC-899E-D31F7610AAB3}">
      <dgm:prSet/>
      <dgm:spPr/>
      <dgm:t>
        <a:bodyPr/>
        <a:lstStyle/>
        <a:p>
          <a:endParaRPr lang="en-AU"/>
        </a:p>
      </dgm:t>
    </dgm:pt>
    <dgm:pt modelId="{619CAC5B-2717-4742-B22B-549671EC411B}">
      <dgm:prSet phldrT="[Text]" custT="1"/>
      <dgm:spPr>
        <a:solidFill>
          <a:schemeClr val="accent6">
            <a:lumMod val="75000"/>
          </a:schemeClr>
        </a:solidFill>
      </dgm:spPr>
      <dgm:t>
        <a:bodyPr/>
        <a:lstStyle/>
        <a:p>
          <a:r>
            <a:rPr lang="en-AU" sz="2000" dirty="0" smtClean="0"/>
            <a:t>D</a:t>
          </a:r>
        </a:p>
        <a:p>
          <a:r>
            <a:rPr lang="en-AU" sz="2000" dirty="0" smtClean="0"/>
            <a:t>Limited</a:t>
          </a:r>
        </a:p>
      </dgm:t>
    </dgm:pt>
    <dgm:pt modelId="{50C2163C-0BF5-43E4-811D-149021C2FC11}" type="parTrans" cxnId="{2D3B085A-02F5-421C-A177-C208774A6177}">
      <dgm:prSet/>
      <dgm:spPr/>
      <dgm:t>
        <a:bodyPr/>
        <a:lstStyle/>
        <a:p>
          <a:endParaRPr lang="en-AU"/>
        </a:p>
      </dgm:t>
    </dgm:pt>
    <dgm:pt modelId="{AE9EB7F6-C652-4DE4-AA45-2337343F284A}" type="sibTrans" cxnId="{2D3B085A-02F5-421C-A177-C208774A6177}">
      <dgm:prSet/>
      <dgm:spPr/>
      <dgm:t>
        <a:bodyPr/>
        <a:lstStyle/>
        <a:p>
          <a:endParaRPr lang="en-AU"/>
        </a:p>
      </dgm:t>
    </dgm:pt>
    <dgm:pt modelId="{7E75D222-2FA5-4937-A552-490F55F38028}">
      <dgm:prSet phldrT="[Text]"/>
      <dgm:spPr>
        <a:solidFill>
          <a:schemeClr val="bg1">
            <a:lumMod val="50000"/>
          </a:schemeClr>
        </a:solidFill>
      </dgm:spPr>
      <dgm:t>
        <a:bodyPr/>
        <a:lstStyle/>
        <a:p>
          <a:r>
            <a:rPr lang="en-AU" dirty="0" smtClean="0"/>
            <a:t>E</a:t>
          </a:r>
        </a:p>
        <a:p>
          <a:r>
            <a:rPr lang="en-AU" dirty="0" smtClean="0"/>
            <a:t>Elementary</a:t>
          </a:r>
        </a:p>
      </dgm:t>
    </dgm:pt>
    <dgm:pt modelId="{C90EED06-DEE4-47CA-AA3B-6B302DA31361}" type="parTrans" cxnId="{AC10A2FB-4182-4160-9BAA-9CB1005CAB72}">
      <dgm:prSet/>
      <dgm:spPr/>
      <dgm:t>
        <a:bodyPr/>
        <a:lstStyle/>
        <a:p>
          <a:endParaRPr lang="en-US"/>
        </a:p>
      </dgm:t>
    </dgm:pt>
    <dgm:pt modelId="{58891AA8-AD87-4FDF-A223-7E4C5D8D7103}" type="sibTrans" cxnId="{AC10A2FB-4182-4160-9BAA-9CB1005CAB72}">
      <dgm:prSet/>
      <dgm:spPr/>
      <dgm:t>
        <a:bodyPr/>
        <a:lstStyle/>
        <a:p>
          <a:endParaRPr lang="en-US"/>
        </a:p>
      </dgm:t>
    </dgm:pt>
    <dgm:pt modelId="{EE0178E7-0292-4A9C-BB8A-6A65151A0010}" type="pres">
      <dgm:prSet presAssocID="{670B9AF9-AF8B-4FDE-9C54-9C7388FC9773}" presName="Name0" presStyleCnt="0">
        <dgm:presLayoutVars>
          <dgm:chMax val="7"/>
          <dgm:resizeHandles val="exact"/>
        </dgm:presLayoutVars>
      </dgm:prSet>
      <dgm:spPr/>
      <dgm:t>
        <a:bodyPr/>
        <a:lstStyle/>
        <a:p>
          <a:endParaRPr lang="en-AU"/>
        </a:p>
      </dgm:t>
    </dgm:pt>
    <dgm:pt modelId="{B632DEEF-C282-4D0A-AF65-8C900CF393EB}" type="pres">
      <dgm:prSet presAssocID="{670B9AF9-AF8B-4FDE-9C54-9C7388FC9773}" presName="comp1" presStyleCnt="0"/>
      <dgm:spPr/>
      <dgm:t>
        <a:bodyPr/>
        <a:lstStyle/>
        <a:p>
          <a:endParaRPr lang="en-AU"/>
        </a:p>
      </dgm:t>
    </dgm:pt>
    <dgm:pt modelId="{45A6A208-8ADC-42AD-9C52-D35700F2B42C}" type="pres">
      <dgm:prSet presAssocID="{670B9AF9-AF8B-4FDE-9C54-9C7388FC9773}" presName="circle1" presStyleLbl="node1" presStyleIdx="0" presStyleCnt="5" custLinFactNeighborX="-2222"/>
      <dgm:spPr/>
      <dgm:t>
        <a:bodyPr/>
        <a:lstStyle/>
        <a:p>
          <a:endParaRPr lang="en-AU"/>
        </a:p>
      </dgm:t>
    </dgm:pt>
    <dgm:pt modelId="{435BD1E5-7CE8-4966-BFFA-07285F6E949A}" type="pres">
      <dgm:prSet presAssocID="{670B9AF9-AF8B-4FDE-9C54-9C7388FC9773}" presName="c1text" presStyleLbl="node1" presStyleIdx="0" presStyleCnt="5">
        <dgm:presLayoutVars>
          <dgm:bulletEnabled val="1"/>
        </dgm:presLayoutVars>
      </dgm:prSet>
      <dgm:spPr/>
      <dgm:t>
        <a:bodyPr/>
        <a:lstStyle/>
        <a:p>
          <a:endParaRPr lang="en-AU"/>
        </a:p>
      </dgm:t>
    </dgm:pt>
    <dgm:pt modelId="{3593CDA7-9C9A-4E76-AD8C-0E2A3C1A7564}" type="pres">
      <dgm:prSet presAssocID="{670B9AF9-AF8B-4FDE-9C54-9C7388FC9773}" presName="comp2" presStyleCnt="0"/>
      <dgm:spPr/>
      <dgm:t>
        <a:bodyPr/>
        <a:lstStyle/>
        <a:p>
          <a:endParaRPr lang="en-AU"/>
        </a:p>
      </dgm:t>
    </dgm:pt>
    <dgm:pt modelId="{C2F23290-2C5F-44DE-8F1E-B245A1C8AA36}" type="pres">
      <dgm:prSet presAssocID="{670B9AF9-AF8B-4FDE-9C54-9C7388FC9773}" presName="circle2" presStyleLbl="node1" presStyleIdx="1" presStyleCnt="5" custScaleY="83007"/>
      <dgm:spPr/>
      <dgm:t>
        <a:bodyPr/>
        <a:lstStyle/>
        <a:p>
          <a:endParaRPr lang="en-AU"/>
        </a:p>
      </dgm:t>
    </dgm:pt>
    <dgm:pt modelId="{477ED4A7-E924-4EFE-9CDF-EAFBFBF825BF}" type="pres">
      <dgm:prSet presAssocID="{670B9AF9-AF8B-4FDE-9C54-9C7388FC9773}" presName="c2text" presStyleLbl="node1" presStyleIdx="1" presStyleCnt="5">
        <dgm:presLayoutVars>
          <dgm:bulletEnabled val="1"/>
        </dgm:presLayoutVars>
      </dgm:prSet>
      <dgm:spPr/>
      <dgm:t>
        <a:bodyPr/>
        <a:lstStyle/>
        <a:p>
          <a:endParaRPr lang="en-AU"/>
        </a:p>
      </dgm:t>
    </dgm:pt>
    <dgm:pt modelId="{8200A3A9-D598-4C99-8826-EEBE54F45912}" type="pres">
      <dgm:prSet presAssocID="{670B9AF9-AF8B-4FDE-9C54-9C7388FC9773}" presName="comp3" presStyleCnt="0"/>
      <dgm:spPr/>
      <dgm:t>
        <a:bodyPr/>
        <a:lstStyle/>
        <a:p>
          <a:endParaRPr lang="en-AU"/>
        </a:p>
      </dgm:t>
    </dgm:pt>
    <dgm:pt modelId="{E3EE1137-1F40-4F16-BC68-9CA44B0113BB}" type="pres">
      <dgm:prSet presAssocID="{670B9AF9-AF8B-4FDE-9C54-9C7388FC9773}" presName="circle3" presStyleLbl="node1" presStyleIdx="2" presStyleCnt="5" custScaleY="65079"/>
      <dgm:spPr/>
      <dgm:t>
        <a:bodyPr/>
        <a:lstStyle/>
        <a:p>
          <a:endParaRPr lang="en-AU"/>
        </a:p>
      </dgm:t>
    </dgm:pt>
    <dgm:pt modelId="{5B9C7218-F6F7-45AE-B4CB-BFC74FA6D57D}" type="pres">
      <dgm:prSet presAssocID="{670B9AF9-AF8B-4FDE-9C54-9C7388FC9773}" presName="c3text" presStyleLbl="node1" presStyleIdx="2" presStyleCnt="5">
        <dgm:presLayoutVars>
          <dgm:bulletEnabled val="1"/>
        </dgm:presLayoutVars>
      </dgm:prSet>
      <dgm:spPr/>
      <dgm:t>
        <a:bodyPr/>
        <a:lstStyle/>
        <a:p>
          <a:endParaRPr lang="en-AU"/>
        </a:p>
      </dgm:t>
    </dgm:pt>
    <dgm:pt modelId="{36C74109-D2DE-4F84-8187-78062C720C72}" type="pres">
      <dgm:prSet presAssocID="{670B9AF9-AF8B-4FDE-9C54-9C7388FC9773}" presName="comp4" presStyleCnt="0"/>
      <dgm:spPr/>
      <dgm:t>
        <a:bodyPr/>
        <a:lstStyle/>
        <a:p>
          <a:endParaRPr lang="en-AU"/>
        </a:p>
      </dgm:t>
    </dgm:pt>
    <dgm:pt modelId="{ACF50926-518E-483B-A197-F72857303EED}" type="pres">
      <dgm:prSet presAssocID="{670B9AF9-AF8B-4FDE-9C54-9C7388FC9773}" presName="circle4" presStyleLbl="node1" presStyleIdx="3" presStyleCnt="5" custScaleY="61616"/>
      <dgm:spPr/>
      <dgm:t>
        <a:bodyPr/>
        <a:lstStyle/>
        <a:p>
          <a:endParaRPr lang="en-AU"/>
        </a:p>
      </dgm:t>
    </dgm:pt>
    <dgm:pt modelId="{8D9285AA-15D8-4F50-8FAE-D7007FCC923E}" type="pres">
      <dgm:prSet presAssocID="{670B9AF9-AF8B-4FDE-9C54-9C7388FC9773}" presName="c4text" presStyleLbl="node1" presStyleIdx="3" presStyleCnt="5">
        <dgm:presLayoutVars>
          <dgm:bulletEnabled val="1"/>
        </dgm:presLayoutVars>
      </dgm:prSet>
      <dgm:spPr/>
      <dgm:t>
        <a:bodyPr/>
        <a:lstStyle/>
        <a:p>
          <a:endParaRPr lang="en-AU"/>
        </a:p>
      </dgm:t>
    </dgm:pt>
    <dgm:pt modelId="{B618B5A9-17E3-4086-946B-A7A76B41FF00}" type="pres">
      <dgm:prSet presAssocID="{670B9AF9-AF8B-4FDE-9C54-9C7388FC9773}" presName="comp5" presStyleCnt="0"/>
      <dgm:spPr/>
    </dgm:pt>
    <dgm:pt modelId="{45A759A3-2A43-456F-95AB-0605E9EB4E0C}" type="pres">
      <dgm:prSet presAssocID="{670B9AF9-AF8B-4FDE-9C54-9C7388FC9773}" presName="circle5" presStyleLbl="node1" presStyleIdx="4" presStyleCnt="5" custScaleX="83333" custScaleY="66667" custLinFactNeighborX="0" custLinFactNeighborY="2778"/>
      <dgm:spPr/>
      <dgm:t>
        <a:bodyPr/>
        <a:lstStyle/>
        <a:p>
          <a:endParaRPr lang="en-US"/>
        </a:p>
      </dgm:t>
    </dgm:pt>
    <dgm:pt modelId="{5560185F-CDB9-43A6-ABA4-F177B84D1702}" type="pres">
      <dgm:prSet presAssocID="{670B9AF9-AF8B-4FDE-9C54-9C7388FC9773}" presName="c5text" presStyleLbl="node1" presStyleIdx="4" presStyleCnt="5">
        <dgm:presLayoutVars>
          <dgm:bulletEnabled val="1"/>
        </dgm:presLayoutVars>
      </dgm:prSet>
      <dgm:spPr/>
      <dgm:t>
        <a:bodyPr/>
        <a:lstStyle/>
        <a:p>
          <a:endParaRPr lang="en-US"/>
        </a:p>
      </dgm:t>
    </dgm:pt>
  </dgm:ptLst>
  <dgm:cxnLst>
    <dgm:cxn modelId="{946604B7-B9F8-4212-A269-65D43D7E1973}" type="presOf" srcId="{4ADD15E5-EB66-4160-940C-C44E4C8DFE58}" destId="{C2F23290-2C5F-44DE-8F1E-B245A1C8AA36}" srcOrd="0" destOrd="0" presId="urn:microsoft.com/office/officeart/2005/8/layout/venn2"/>
    <dgm:cxn modelId="{04F95442-8915-4C41-B371-B37BEF7C6236}" type="presOf" srcId="{7E75D222-2FA5-4937-A552-490F55F38028}" destId="{45A759A3-2A43-456F-95AB-0605E9EB4E0C}" srcOrd="0" destOrd="0" presId="urn:microsoft.com/office/officeart/2005/8/layout/venn2"/>
    <dgm:cxn modelId="{EB5B6C13-6341-479E-943B-7BCD6CAF677A}" type="presOf" srcId="{0F9B4589-8342-4F22-B1FE-BBEBBCE3699E}" destId="{E3EE1137-1F40-4F16-BC68-9CA44B0113BB}" srcOrd="0" destOrd="0" presId="urn:microsoft.com/office/officeart/2005/8/layout/venn2"/>
    <dgm:cxn modelId="{195E7499-2D7E-43EB-A1D7-9BFB936AADC5}" type="presOf" srcId="{619CAC5B-2717-4742-B22B-549671EC411B}" destId="{8D9285AA-15D8-4F50-8FAE-D7007FCC923E}" srcOrd="1" destOrd="0" presId="urn:microsoft.com/office/officeart/2005/8/layout/venn2"/>
    <dgm:cxn modelId="{7507A5DA-FDBA-4542-A474-1EF653B6C8AE}" srcId="{670B9AF9-AF8B-4FDE-9C54-9C7388FC9773}" destId="{4ADD15E5-EB66-4160-940C-C44E4C8DFE58}" srcOrd="1" destOrd="0" parTransId="{CA35D29E-0C3E-4E67-A699-AF8687805332}" sibTransId="{D7F096B2-C0D8-4F7C-941A-8C027909E5E5}"/>
    <dgm:cxn modelId="{4D83F42A-7C6E-43A3-8BC6-B56460A9243D}" type="presOf" srcId="{0F3378C8-D8BD-4063-9DDA-30BEAD72281E}" destId="{435BD1E5-7CE8-4966-BFFA-07285F6E949A}" srcOrd="1" destOrd="0" presId="urn:microsoft.com/office/officeart/2005/8/layout/venn2"/>
    <dgm:cxn modelId="{27D98FE1-8C40-4689-9EC2-A1A60B4CECE8}" srcId="{670B9AF9-AF8B-4FDE-9C54-9C7388FC9773}" destId="{0F3378C8-D8BD-4063-9DDA-30BEAD72281E}" srcOrd="0" destOrd="0" parTransId="{4C5FFB6E-D053-4A66-BBE4-77CE85AEE2B5}" sibTransId="{993BA523-94CD-4E78-9098-73B84A8EAE10}"/>
    <dgm:cxn modelId="{0599C816-A7FF-4BD3-9997-291EE34EE326}" type="presOf" srcId="{0F9B4589-8342-4F22-B1FE-BBEBBCE3699E}" destId="{5B9C7218-F6F7-45AE-B4CB-BFC74FA6D57D}" srcOrd="1" destOrd="0" presId="urn:microsoft.com/office/officeart/2005/8/layout/venn2"/>
    <dgm:cxn modelId="{75B93166-051A-4CBC-A4AC-208BA4650137}" type="presOf" srcId="{7E75D222-2FA5-4937-A552-490F55F38028}" destId="{5560185F-CDB9-43A6-ABA4-F177B84D1702}" srcOrd="1" destOrd="0" presId="urn:microsoft.com/office/officeart/2005/8/layout/venn2"/>
    <dgm:cxn modelId="{CFC54E91-6A05-4A24-9331-86E2D8FA7A6F}" type="presOf" srcId="{619CAC5B-2717-4742-B22B-549671EC411B}" destId="{ACF50926-518E-483B-A197-F72857303EED}" srcOrd="0" destOrd="0" presId="urn:microsoft.com/office/officeart/2005/8/layout/venn2"/>
    <dgm:cxn modelId="{5BC367E4-0832-407A-861A-013D8737C4D6}" type="presOf" srcId="{0F3378C8-D8BD-4063-9DDA-30BEAD72281E}" destId="{45A6A208-8ADC-42AD-9C52-D35700F2B42C}" srcOrd="0" destOrd="0" presId="urn:microsoft.com/office/officeart/2005/8/layout/venn2"/>
    <dgm:cxn modelId="{18F8E4CC-677E-4592-B104-63983EF18038}" type="presOf" srcId="{670B9AF9-AF8B-4FDE-9C54-9C7388FC9773}" destId="{EE0178E7-0292-4A9C-BB8A-6A65151A0010}" srcOrd="0" destOrd="0" presId="urn:microsoft.com/office/officeart/2005/8/layout/venn2"/>
    <dgm:cxn modelId="{AC10A2FB-4182-4160-9BAA-9CB1005CAB72}" srcId="{670B9AF9-AF8B-4FDE-9C54-9C7388FC9773}" destId="{7E75D222-2FA5-4937-A552-490F55F38028}" srcOrd="4" destOrd="0" parTransId="{C90EED06-DEE4-47CA-AA3B-6B302DA31361}" sibTransId="{58891AA8-AD87-4FDF-A223-7E4C5D8D7103}"/>
    <dgm:cxn modelId="{2D3B085A-02F5-421C-A177-C208774A6177}" srcId="{670B9AF9-AF8B-4FDE-9C54-9C7388FC9773}" destId="{619CAC5B-2717-4742-B22B-549671EC411B}" srcOrd="3" destOrd="0" parTransId="{50C2163C-0BF5-43E4-811D-149021C2FC11}" sibTransId="{AE9EB7F6-C652-4DE4-AA45-2337343F284A}"/>
    <dgm:cxn modelId="{4CAD2C80-1B2D-478D-918D-6E20F65393B7}" type="presOf" srcId="{4ADD15E5-EB66-4160-940C-C44E4C8DFE58}" destId="{477ED4A7-E924-4EFE-9CDF-EAFBFBF825BF}" srcOrd="1" destOrd="0" presId="urn:microsoft.com/office/officeart/2005/8/layout/venn2"/>
    <dgm:cxn modelId="{A2E3A79F-0008-41FC-899E-D31F7610AAB3}" srcId="{670B9AF9-AF8B-4FDE-9C54-9C7388FC9773}" destId="{0F9B4589-8342-4F22-B1FE-BBEBBCE3699E}" srcOrd="2" destOrd="0" parTransId="{9917C0EC-4415-4C7C-A51D-14D22DD03AEC}" sibTransId="{532DC86C-5579-46FE-9AE6-B251553EE841}"/>
    <dgm:cxn modelId="{C4060101-1B1A-4EC3-A4A8-8BE023D8CB98}" type="presParOf" srcId="{EE0178E7-0292-4A9C-BB8A-6A65151A0010}" destId="{B632DEEF-C282-4D0A-AF65-8C900CF393EB}" srcOrd="0" destOrd="0" presId="urn:microsoft.com/office/officeart/2005/8/layout/venn2"/>
    <dgm:cxn modelId="{00380DD8-6FA9-4A55-9A0B-106776CF3065}" type="presParOf" srcId="{B632DEEF-C282-4D0A-AF65-8C900CF393EB}" destId="{45A6A208-8ADC-42AD-9C52-D35700F2B42C}" srcOrd="0" destOrd="0" presId="urn:microsoft.com/office/officeart/2005/8/layout/venn2"/>
    <dgm:cxn modelId="{15878996-60EF-482C-9B3A-6AD5AB8B96F4}" type="presParOf" srcId="{B632DEEF-C282-4D0A-AF65-8C900CF393EB}" destId="{435BD1E5-7CE8-4966-BFFA-07285F6E949A}" srcOrd="1" destOrd="0" presId="urn:microsoft.com/office/officeart/2005/8/layout/venn2"/>
    <dgm:cxn modelId="{93A60FC6-656F-4FB0-B952-6BBE094050DE}" type="presParOf" srcId="{EE0178E7-0292-4A9C-BB8A-6A65151A0010}" destId="{3593CDA7-9C9A-4E76-AD8C-0E2A3C1A7564}" srcOrd="1" destOrd="0" presId="urn:microsoft.com/office/officeart/2005/8/layout/venn2"/>
    <dgm:cxn modelId="{E997B427-283D-42B2-BA86-5828F249892C}" type="presParOf" srcId="{3593CDA7-9C9A-4E76-AD8C-0E2A3C1A7564}" destId="{C2F23290-2C5F-44DE-8F1E-B245A1C8AA36}" srcOrd="0" destOrd="0" presId="urn:microsoft.com/office/officeart/2005/8/layout/venn2"/>
    <dgm:cxn modelId="{A5D3EFCE-C617-4FBD-88AD-F88C4818E5AA}" type="presParOf" srcId="{3593CDA7-9C9A-4E76-AD8C-0E2A3C1A7564}" destId="{477ED4A7-E924-4EFE-9CDF-EAFBFBF825BF}" srcOrd="1" destOrd="0" presId="urn:microsoft.com/office/officeart/2005/8/layout/venn2"/>
    <dgm:cxn modelId="{AB4861A9-C5B8-415D-8DD7-1E605D2CD387}" type="presParOf" srcId="{EE0178E7-0292-4A9C-BB8A-6A65151A0010}" destId="{8200A3A9-D598-4C99-8826-EEBE54F45912}" srcOrd="2" destOrd="0" presId="urn:microsoft.com/office/officeart/2005/8/layout/venn2"/>
    <dgm:cxn modelId="{1C45880A-A575-4C9D-8D6D-7BF4FCDB3E4E}" type="presParOf" srcId="{8200A3A9-D598-4C99-8826-EEBE54F45912}" destId="{E3EE1137-1F40-4F16-BC68-9CA44B0113BB}" srcOrd="0" destOrd="0" presId="urn:microsoft.com/office/officeart/2005/8/layout/venn2"/>
    <dgm:cxn modelId="{79EB6CD6-3720-4AAA-832B-254DB23B94E6}" type="presParOf" srcId="{8200A3A9-D598-4C99-8826-EEBE54F45912}" destId="{5B9C7218-F6F7-45AE-B4CB-BFC74FA6D57D}" srcOrd="1" destOrd="0" presId="urn:microsoft.com/office/officeart/2005/8/layout/venn2"/>
    <dgm:cxn modelId="{8210E5A4-78F4-4D93-92C2-C13F1D91F733}" type="presParOf" srcId="{EE0178E7-0292-4A9C-BB8A-6A65151A0010}" destId="{36C74109-D2DE-4F84-8187-78062C720C72}" srcOrd="3" destOrd="0" presId="urn:microsoft.com/office/officeart/2005/8/layout/venn2"/>
    <dgm:cxn modelId="{DC403510-496E-49AC-AF8A-1065044593F3}" type="presParOf" srcId="{36C74109-D2DE-4F84-8187-78062C720C72}" destId="{ACF50926-518E-483B-A197-F72857303EED}" srcOrd="0" destOrd="0" presId="urn:microsoft.com/office/officeart/2005/8/layout/venn2"/>
    <dgm:cxn modelId="{1549080E-5F4A-454A-980B-E6EDF247DBFF}" type="presParOf" srcId="{36C74109-D2DE-4F84-8187-78062C720C72}" destId="{8D9285AA-15D8-4F50-8FAE-D7007FCC923E}" srcOrd="1" destOrd="0" presId="urn:microsoft.com/office/officeart/2005/8/layout/venn2"/>
    <dgm:cxn modelId="{30287608-B34A-4A80-B60D-C55CA8BD329B}" type="presParOf" srcId="{EE0178E7-0292-4A9C-BB8A-6A65151A0010}" destId="{B618B5A9-17E3-4086-946B-A7A76B41FF00}" srcOrd="4" destOrd="0" presId="urn:microsoft.com/office/officeart/2005/8/layout/venn2"/>
    <dgm:cxn modelId="{B691774D-D285-412C-B9D2-C9186180D5B9}" type="presParOf" srcId="{B618B5A9-17E3-4086-946B-A7A76B41FF00}" destId="{45A759A3-2A43-456F-95AB-0605E9EB4E0C}" srcOrd="0" destOrd="0" presId="urn:microsoft.com/office/officeart/2005/8/layout/venn2"/>
    <dgm:cxn modelId="{8BB70132-9934-4C67-8007-C2F77847F473}" type="presParOf" srcId="{B618B5A9-17E3-4086-946B-A7A76B41FF00}" destId="{5560185F-CDB9-43A6-ABA4-F177B84D1702}"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C574906-56B6-4B41-B794-0CF9B8908160}" type="doc">
      <dgm:prSet loTypeId="urn:microsoft.com/office/officeart/2005/8/layout/venn1" loCatId="relationship" qsTypeId="urn:microsoft.com/office/officeart/2005/8/quickstyle/simple1" qsCatId="simple" csTypeId="urn:microsoft.com/office/officeart/2005/8/colors/accent1_2" csCatId="accent1" phldr="1"/>
      <dgm:spPr/>
    </dgm:pt>
    <dgm:pt modelId="{EDCB9F09-F1D2-4404-8BAD-F0AEEE67E458}">
      <dgm:prSet phldrT="[Text]"/>
      <dgm:spPr>
        <a:solidFill>
          <a:schemeClr val="bg1">
            <a:lumMod val="75000"/>
            <a:alpha val="50000"/>
          </a:schemeClr>
        </a:solidFill>
        <a:ln>
          <a:solidFill>
            <a:schemeClr val="tx1"/>
          </a:solidFill>
        </a:ln>
      </dgm:spPr>
      <dgm:t>
        <a:bodyPr/>
        <a:lstStyle/>
        <a:p>
          <a:r>
            <a:rPr lang="en-AU" dirty="0" smtClean="0"/>
            <a:t>Ambivalence</a:t>
          </a:r>
          <a:endParaRPr lang="en-AU" dirty="0"/>
        </a:p>
      </dgm:t>
    </dgm:pt>
    <dgm:pt modelId="{ECF489A2-CFCC-4B36-9795-F974BAD3685F}" type="parTrans" cxnId="{62279E43-D3F1-4CE0-A878-BA5A2DBE2B6F}">
      <dgm:prSet/>
      <dgm:spPr/>
      <dgm:t>
        <a:bodyPr/>
        <a:lstStyle/>
        <a:p>
          <a:endParaRPr lang="en-AU"/>
        </a:p>
      </dgm:t>
    </dgm:pt>
    <dgm:pt modelId="{95CDDBD3-A406-4681-9092-1319FD3DE5A4}" type="sibTrans" cxnId="{62279E43-D3F1-4CE0-A878-BA5A2DBE2B6F}">
      <dgm:prSet/>
      <dgm:spPr/>
      <dgm:t>
        <a:bodyPr/>
        <a:lstStyle/>
        <a:p>
          <a:endParaRPr lang="en-AU"/>
        </a:p>
      </dgm:t>
    </dgm:pt>
    <dgm:pt modelId="{FF2F93EB-4859-4B03-B702-34A6845FBD79}">
      <dgm:prSet phldrT="[Text]"/>
      <dgm:spPr>
        <a:solidFill>
          <a:schemeClr val="accent2">
            <a:lumMod val="75000"/>
            <a:alpha val="50000"/>
          </a:schemeClr>
        </a:solidFill>
        <a:ln>
          <a:solidFill>
            <a:schemeClr val="tx1"/>
          </a:solidFill>
        </a:ln>
      </dgm:spPr>
      <dgm:t>
        <a:bodyPr/>
        <a:lstStyle/>
        <a:p>
          <a:r>
            <a:rPr lang="en-AU" dirty="0" smtClean="0"/>
            <a:t>Belonging</a:t>
          </a:r>
          <a:endParaRPr lang="en-AU" dirty="0"/>
        </a:p>
      </dgm:t>
    </dgm:pt>
    <dgm:pt modelId="{EA94A3AD-19F8-4F1D-8B7F-4A80E1272A48}" type="parTrans" cxnId="{48DC3E58-7F84-4581-B2EE-4086A30D98C7}">
      <dgm:prSet/>
      <dgm:spPr/>
      <dgm:t>
        <a:bodyPr/>
        <a:lstStyle/>
        <a:p>
          <a:endParaRPr lang="en-AU"/>
        </a:p>
      </dgm:t>
    </dgm:pt>
    <dgm:pt modelId="{CC762B5A-C9DD-4286-AB32-116F876B00FD}" type="sibTrans" cxnId="{48DC3E58-7F84-4581-B2EE-4086A30D98C7}">
      <dgm:prSet/>
      <dgm:spPr/>
      <dgm:t>
        <a:bodyPr/>
        <a:lstStyle/>
        <a:p>
          <a:endParaRPr lang="en-AU"/>
        </a:p>
      </dgm:t>
    </dgm:pt>
    <dgm:pt modelId="{CCF4063F-C33B-454D-AF7F-659C14477860}">
      <dgm:prSet phldrT="[Text]"/>
      <dgm:spPr>
        <a:ln>
          <a:solidFill>
            <a:schemeClr val="tx1"/>
          </a:solidFill>
        </a:ln>
      </dgm:spPr>
      <dgm:t>
        <a:bodyPr/>
        <a:lstStyle/>
        <a:p>
          <a:r>
            <a:rPr lang="en-AU" dirty="0" smtClean="0"/>
            <a:t>Alienation</a:t>
          </a:r>
          <a:endParaRPr lang="en-AU" dirty="0"/>
        </a:p>
      </dgm:t>
    </dgm:pt>
    <dgm:pt modelId="{01CC0298-EEDF-44DE-86C6-D13D760FBB6D}" type="parTrans" cxnId="{1E91A7DF-EE93-49C3-A8E0-8C4A1E6C7B50}">
      <dgm:prSet/>
      <dgm:spPr/>
      <dgm:t>
        <a:bodyPr/>
        <a:lstStyle/>
        <a:p>
          <a:endParaRPr lang="en-AU"/>
        </a:p>
      </dgm:t>
    </dgm:pt>
    <dgm:pt modelId="{9AC09782-73BE-43C5-A18E-3AFF52A90A11}" type="sibTrans" cxnId="{1E91A7DF-EE93-49C3-A8E0-8C4A1E6C7B50}">
      <dgm:prSet/>
      <dgm:spPr/>
      <dgm:t>
        <a:bodyPr/>
        <a:lstStyle/>
        <a:p>
          <a:endParaRPr lang="en-AU"/>
        </a:p>
      </dgm:t>
    </dgm:pt>
    <dgm:pt modelId="{68D8689E-3862-4ACA-9B13-89BBA700C4F4}" type="pres">
      <dgm:prSet presAssocID="{1C574906-56B6-4B41-B794-0CF9B8908160}" presName="compositeShape" presStyleCnt="0">
        <dgm:presLayoutVars>
          <dgm:chMax val="7"/>
          <dgm:dir/>
          <dgm:resizeHandles val="exact"/>
        </dgm:presLayoutVars>
      </dgm:prSet>
      <dgm:spPr/>
    </dgm:pt>
    <dgm:pt modelId="{198C574B-EE68-4DA6-8388-492D50405849}" type="pres">
      <dgm:prSet presAssocID="{EDCB9F09-F1D2-4404-8BAD-F0AEEE67E458}" presName="circ1" presStyleLbl="vennNode1" presStyleIdx="0" presStyleCnt="3"/>
      <dgm:spPr/>
      <dgm:t>
        <a:bodyPr/>
        <a:lstStyle/>
        <a:p>
          <a:endParaRPr lang="en-AU"/>
        </a:p>
      </dgm:t>
    </dgm:pt>
    <dgm:pt modelId="{4027C13C-F83D-4F4B-9EDE-B188CD3E558D}" type="pres">
      <dgm:prSet presAssocID="{EDCB9F09-F1D2-4404-8BAD-F0AEEE67E458}" presName="circ1Tx" presStyleLbl="revTx" presStyleIdx="0" presStyleCnt="0">
        <dgm:presLayoutVars>
          <dgm:chMax val="0"/>
          <dgm:chPref val="0"/>
          <dgm:bulletEnabled val="1"/>
        </dgm:presLayoutVars>
      </dgm:prSet>
      <dgm:spPr/>
      <dgm:t>
        <a:bodyPr/>
        <a:lstStyle/>
        <a:p>
          <a:endParaRPr lang="en-AU"/>
        </a:p>
      </dgm:t>
    </dgm:pt>
    <dgm:pt modelId="{4F1F7E47-9DAA-4008-945B-DBFC5CA27BC1}" type="pres">
      <dgm:prSet presAssocID="{FF2F93EB-4859-4B03-B702-34A6845FBD79}" presName="circ2" presStyleLbl="vennNode1" presStyleIdx="1" presStyleCnt="3"/>
      <dgm:spPr/>
      <dgm:t>
        <a:bodyPr/>
        <a:lstStyle/>
        <a:p>
          <a:endParaRPr lang="en-AU"/>
        </a:p>
      </dgm:t>
    </dgm:pt>
    <dgm:pt modelId="{3C55D064-9A95-4788-A6E9-CE40C1EA9F3E}" type="pres">
      <dgm:prSet presAssocID="{FF2F93EB-4859-4B03-B702-34A6845FBD79}" presName="circ2Tx" presStyleLbl="revTx" presStyleIdx="0" presStyleCnt="0">
        <dgm:presLayoutVars>
          <dgm:chMax val="0"/>
          <dgm:chPref val="0"/>
          <dgm:bulletEnabled val="1"/>
        </dgm:presLayoutVars>
      </dgm:prSet>
      <dgm:spPr/>
      <dgm:t>
        <a:bodyPr/>
        <a:lstStyle/>
        <a:p>
          <a:endParaRPr lang="en-AU"/>
        </a:p>
      </dgm:t>
    </dgm:pt>
    <dgm:pt modelId="{3EB1553A-9352-44CB-BD0D-FEF6F9E6F39C}" type="pres">
      <dgm:prSet presAssocID="{CCF4063F-C33B-454D-AF7F-659C14477860}" presName="circ3" presStyleLbl="vennNode1" presStyleIdx="2" presStyleCnt="3"/>
      <dgm:spPr/>
      <dgm:t>
        <a:bodyPr/>
        <a:lstStyle/>
        <a:p>
          <a:endParaRPr lang="en-AU"/>
        </a:p>
      </dgm:t>
    </dgm:pt>
    <dgm:pt modelId="{A3FFCC2B-61BC-4CB2-8522-9C5CD06C4FE3}" type="pres">
      <dgm:prSet presAssocID="{CCF4063F-C33B-454D-AF7F-659C14477860}" presName="circ3Tx" presStyleLbl="revTx" presStyleIdx="0" presStyleCnt="0">
        <dgm:presLayoutVars>
          <dgm:chMax val="0"/>
          <dgm:chPref val="0"/>
          <dgm:bulletEnabled val="1"/>
        </dgm:presLayoutVars>
      </dgm:prSet>
      <dgm:spPr/>
      <dgm:t>
        <a:bodyPr/>
        <a:lstStyle/>
        <a:p>
          <a:endParaRPr lang="en-AU"/>
        </a:p>
      </dgm:t>
    </dgm:pt>
  </dgm:ptLst>
  <dgm:cxnLst>
    <dgm:cxn modelId="{1BEF2AA5-EE12-46FE-91A7-7CB0845BADDB}" type="presOf" srcId="{CCF4063F-C33B-454D-AF7F-659C14477860}" destId="{A3FFCC2B-61BC-4CB2-8522-9C5CD06C4FE3}" srcOrd="1" destOrd="0" presId="urn:microsoft.com/office/officeart/2005/8/layout/venn1"/>
    <dgm:cxn modelId="{8FDC36CE-EDB7-4668-BD1D-68D3ACF8FA96}" type="presOf" srcId="{FF2F93EB-4859-4B03-B702-34A6845FBD79}" destId="{3C55D064-9A95-4788-A6E9-CE40C1EA9F3E}" srcOrd="1" destOrd="0" presId="urn:microsoft.com/office/officeart/2005/8/layout/venn1"/>
    <dgm:cxn modelId="{4B6BDFED-67F4-460A-85DC-478DF0F62882}" type="presOf" srcId="{FF2F93EB-4859-4B03-B702-34A6845FBD79}" destId="{4F1F7E47-9DAA-4008-945B-DBFC5CA27BC1}" srcOrd="0" destOrd="0" presId="urn:microsoft.com/office/officeart/2005/8/layout/venn1"/>
    <dgm:cxn modelId="{48DC3E58-7F84-4581-B2EE-4086A30D98C7}" srcId="{1C574906-56B6-4B41-B794-0CF9B8908160}" destId="{FF2F93EB-4859-4B03-B702-34A6845FBD79}" srcOrd="1" destOrd="0" parTransId="{EA94A3AD-19F8-4F1D-8B7F-4A80E1272A48}" sibTransId="{CC762B5A-C9DD-4286-AB32-116F876B00FD}"/>
    <dgm:cxn modelId="{8C8FDB89-16DE-434B-8E19-2C6D4627DBC9}" type="presOf" srcId="{EDCB9F09-F1D2-4404-8BAD-F0AEEE67E458}" destId="{198C574B-EE68-4DA6-8388-492D50405849}" srcOrd="0" destOrd="0" presId="urn:microsoft.com/office/officeart/2005/8/layout/venn1"/>
    <dgm:cxn modelId="{1E91A7DF-EE93-49C3-A8E0-8C4A1E6C7B50}" srcId="{1C574906-56B6-4B41-B794-0CF9B8908160}" destId="{CCF4063F-C33B-454D-AF7F-659C14477860}" srcOrd="2" destOrd="0" parTransId="{01CC0298-EEDF-44DE-86C6-D13D760FBB6D}" sibTransId="{9AC09782-73BE-43C5-A18E-3AFF52A90A11}"/>
    <dgm:cxn modelId="{86380464-8A61-46C2-8BB4-5E9CFABF1781}" type="presOf" srcId="{1C574906-56B6-4B41-B794-0CF9B8908160}" destId="{68D8689E-3862-4ACA-9B13-89BBA700C4F4}" srcOrd="0" destOrd="0" presId="urn:microsoft.com/office/officeart/2005/8/layout/venn1"/>
    <dgm:cxn modelId="{62279E43-D3F1-4CE0-A878-BA5A2DBE2B6F}" srcId="{1C574906-56B6-4B41-B794-0CF9B8908160}" destId="{EDCB9F09-F1D2-4404-8BAD-F0AEEE67E458}" srcOrd="0" destOrd="0" parTransId="{ECF489A2-CFCC-4B36-9795-F974BAD3685F}" sibTransId="{95CDDBD3-A406-4681-9092-1319FD3DE5A4}"/>
    <dgm:cxn modelId="{38334B80-E205-467F-9476-02D447CEB1DB}" type="presOf" srcId="{CCF4063F-C33B-454D-AF7F-659C14477860}" destId="{3EB1553A-9352-44CB-BD0D-FEF6F9E6F39C}" srcOrd="0" destOrd="0" presId="urn:microsoft.com/office/officeart/2005/8/layout/venn1"/>
    <dgm:cxn modelId="{32F27B3F-5E9C-4DAF-BF2A-03FB9CA4DC2B}" type="presOf" srcId="{EDCB9F09-F1D2-4404-8BAD-F0AEEE67E458}" destId="{4027C13C-F83D-4F4B-9EDE-B188CD3E558D}" srcOrd="1" destOrd="0" presId="urn:microsoft.com/office/officeart/2005/8/layout/venn1"/>
    <dgm:cxn modelId="{AF89BC5E-9BF9-4856-8FA8-3DAA97F23CBE}" type="presParOf" srcId="{68D8689E-3862-4ACA-9B13-89BBA700C4F4}" destId="{198C574B-EE68-4DA6-8388-492D50405849}" srcOrd="0" destOrd="0" presId="urn:microsoft.com/office/officeart/2005/8/layout/venn1"/>
    <dgm:cxn modelId="{522A090C-2527-4E70-BD91-E7501FE37307}" type="presParOf" srcId="{68D8689E-3862-4ACA-9B13-89BBA700C4F4}" destId="{4027C13C-F83D-4F4B-9EDE-B188CD3E558D}" srcOrd="1" destOrd="0" presId="urn:microsoft.com/office/officeart/2005/8/layout/venn1"/>
    <dgm:cxn modelId="{7166C662-19E9-49D4-B3D6-A3A6A80BF96E}" type="presParOf" srcId="{68D8689E-3862-4ACA-9B13-89BBA700C4F4}" destId="{4F1F7E47-9DAA-4008-945B-DBFC5CA27BC1}" srcOrd="2" destOrd="0" presId="urn:microsoft.com/office/officeart/2005/8/layout/venn1"/>
    <dgm:cxn modelId="{C6657E45-BC0F-4098-81AE-9D563DF15CEB}" type="presParOf" srcId="{68D8689E-3862-4ACA-9B13-89BBA700C4F4}" destId="{3C55D064-9A95-4788-A6E9-CE40C1EA9F3E}" srcOrd="3" destOrd="0" presId="urn:microsoft.com/office/officeart/2005/8/layout/venn1"/>
    <dgm:cxn modelId="{E797C766-E8B1-4808-A5BE-4FD43FE5C193}" type="presParOf" srcId="{68D8689E-3862-4ACA-9B13-89BBA700C4F4}" destId="{3EB1553A-9352-44CB-BD0D-FEF6F9E6F39C}" srcOrd="4" destOrd="0" presId="urn:microsoft.com/office/officeart/2005/8/layout/venn1"/>
    <dgm:cxn modelId="{4DF63CE8-7199-46A9-8784-745EE2FFB9C9}" type="presParOf" srcId="{68D8689E-3862-4ACA-9B13-89BBA700C4F4}" destId="{A3FFCC2B-61BC-4CB2-8522-9C5CD06C4FE3}"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C1D7201E-8D31-4517-A6C1-3F58ACCA08C5}"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en-AU"/>
        </a:p>
      </dgm:t>
    </dgm:pt>
    <dgm:pt modelId="{033A1803-7716-42C5-A1BB-254D5AC7AE3A}">
      <dgm:prSet phldrT="[Text]" custT="1"/>
      <dgm:spPr>
        <a:solidFill>
          <a:srgbClr val="C00000"/>
        </a:solidFill>
      </dgm:spPr>
      <dgm:t>
        <a:bodyPr/>
        <a:lstStyle/>
        <a:p>
          <a:r>
            <a:rPr lang="en-AU" sz="2800" dirty="0" smtClean="0"/>
            <a:t>Discuss the context and values and what is being said about humanity in the 19</a:t>
          </a:r>
          <a:r>
            <a:rPr lang="en-AU" sz="2800" baseline="30000" dirty="0" smtClean="0"/>
            <a:t>th</a:t>
          </a:r>
          <a:r>
            <a:rPr lang="en-AU" sz="2800" dirty="0" smtClean="0"/>
            <a:t> and 20</a:t>
          </a:r>
          <a:r>
            <a:rPr lang="en-AU" sz="2800" baseline="30000" dirty="0" smtClean="0"/>
            <a:t>th</a:t>
          </a:r>
          <a:r>
            <a:rPr lang="en-AU" sz="2800" dirty="0" smtClean="0"/>
            <a:t> century</a:t>
          </a:r>
          <a:endParaRPr lang="en-AU" sz="2800" dirty="0"/>
        </a:p>
      </dgm:t>
    </dgm:pt>
    <dgm:pt modelId="{868D808B-6F40-45E9-A3C1-BA6F3FF69EA4}" type="parTrans" cxnId="{19386C76-1B49-4D06-BE46-EDAC9C7DEE9E}">
      <dgm:prSet/>
      <dgm:spPr/>
      <dgm:t>
        <a:bodyPr/>
        <a:lstStyle/>
        <a:p>
          <a:endParaRPr lang="en-AU"/>
        </a:p>
      </dgm:t>
    </dgm:pt>
    <dgm:pt modelId="{D4AFE6A8-AE45-48A0-8704-BD511E1806BC}" type="sibTrans" cxnId="{19386C76-1B49-4D06-BE46-EDAC9C7DEE9E}">
      <dgm:prSet/>
      <dgm:spPr/>
      <dgm:t>
        <a:bodyPr/>
        <a:lstStyle/>
        <a:p>
          <a:endParaRPr lang="en-AU"/>
        </a:p>
      </dgm:t>
    </dgm:pt>
    <dgm:pt modelId="{EC2AAFAE-C290-45DC-8FB7-B35D37438D7B}">
      <dgm:prSet phldrT="[Text]" custT="1"/>
      <dgm:spPr>
        <a:solidFill>
          <a:schemeClr val="tx1"/>
        </a:solidFill>
      </dgm:spPr>
      <dgm:t>
        <a:bodyPr/>
        <a:lstStyle/>
        <a:p>
          <a:r>
            <a:rPr lang="en-AU" sz="2500" dirty="0" smtClean="0"/>
            <a:t>Humanity : imagination and intelligence, flawed, mortality, relationships, empathy and love  </a:t>
          </a:r>
          <a:endParaRPr lang="en-AU" sz="2500" dirty="0"/>
        </a:p>
      </dgm:t>
    </dgm:pt>
    <dgm:pt modelId="{6CAC87F1-08FD-4D79-AD9F-FEF3527EB21E}" type="parTrans" cxnId="{C5FA32EB-AD58-4A54-B7AA-97E04FC454E2}">
      <dgm:prSet/>
      <dgm:spPr/>
      <dgm:t>
        <a:bodyPr/>
        <a:lstStyle/>
        <a:p>
          <a:endParaRPr lang="en-AU"/>
        </a:p>
      </dgm:t>
    </dgm:pt>
    <dgm:pt modelId="{D446F895-ADBB-48A7-BE2F-BBF16625B146}" type="sibTrans" cxnId="{C5FA32EB-AD58-4A54-B7AA-97E04FC454E2}">
      <dgm:prSet/>
      <dgm:spPr/>
      <dgm:t>
        <a:bodyPr/>
        <a:lstStyle/>
        <a:p>
          <a:endParaRPr lang="en-AU"/>
        </a:p>
      </dgm:t>
    </dgm:pt>
    <dgm:pt modelId="{5396865B-BC6F-4626-81D2-655B9F71E5BE}">
      <dgm:prSet phldrT="[Text]" custT="1"/>
      <dgm:spPr>
        <a:solidFill>
          <a:schemeClr val="bg1">
            <a:lumMod val="50000"/>
          </a:schemeClr>
        </a:solidFill>
      </dgm:spPr>
      <dgm:t>
        <a:bodyPr/>
        <a:lstStyle/>
        <a:p>
          <a:r>
            <a:rPr lang="en-AU" sz="2400" b="0" dirty="0" smtClean="0"/>
            <a:t>Analyse in an integrated comparison and contrast the creators and the creations , and the ideas that are conveyed about what it means to be human.</a:t>
          </a:r>
          <a:endParaRPr lang="en-AU" sz="2400" b="0" dirty="0"/>
        </a:p>
      </dgm:t>
    </dgm:pt>
    <dgm:pt modelId="{869773D9-1CAA-4716-8226-F36A24E3FBF8}" type="parTrans" cxnId="{5DC9CC79-E6FF-4130-8DA9-8E3BA92E0C50}">
      <dgm:prSet/>
      <dgm:spPr/>
      <dgm:t>
        <a:bodyPr/>
        <a:lstStyle/>
        <a:p>
          <a:endParaRPr lang="en-AU"/>
        </a:p>
      </dgm:t>
    </dgm:pt>
    <dgm:pt modelId="{FE4E5CF5-CA1B-4C55-BA0A-8EC04595971A}" type="sibTrans" cxnId="{5DC9CC79-E6FF-4130-8DA9-8E3BA92E0C50}">
      <dgm:prSet/>
      <dgm:spPr/>
      <dgm:t>
        <a:bodyPr/>
        <a:lstStyle/>
        <a:p>
          <a:endParaRPr lang="en-AU"/>
        </a:p>
      </dgm:t>
    </dgm:pt>
    <dgm:pt modelId="{37EFBC72-94D1-471E-BD00-76CBFEDB22D9}">
      <dgm:prSet custT="1"/>
      <dgm:spPr>
        <a:solidFill>
          <a:schemeClr val="tx2">
            <a:lumMod val="50000"/>
          </a:schemeClr>
        </a:solidFill>
      </dgm:spPr>
      <dgm:t>
        <a:bodyPr/>
        <a:lstStyle/>
        <a:p>
          <a:r>
            <a:rPr lang="en-AU" sz="2800" dirty="0" smtClean="0"/>
            <a:t>Discuss what meaning you have gained after an evaluation of  what it means to be human in both texts.</a:t>
          </a:r>
          <a:endParaRPr lang="en-AU" sz="2800" dirty="0"/>
        </a:p>
      </dgm:t>
    </dgm:pt>
    <dgm:pt modelId="{655ECEB1-B5C1-40F7-A48A-A6E5362C640E}" type="parTrans" cxnId="{18A79526-5154-4F35-879C-5DE2E5235B6D}">
      <dgm:prSet/>
      <dgm:spPr/>
      <dgm:t>
        <a:bodyPr/>
        <a:lstStyle/>
        <a:p>
          <a:endParaRPr lang="en-AU"/>
        </a:p>
      </dgm:t>
    </dgm:pt>
    <dgm:pt modelId="{4B7D9041-02D5-451C-8040-707101200AFF}" type="sibTrans" cxnId="{18A79526-5154-4F35-879C-5DE2E5235B6D}">
      <dgm:prSet/>
      <dgm:spPr/>
      <dgm:t>
        <a:bodyPr/>
        <a:lstStyle/>
        <a:p>
          <a:endParaRPr lang="en-AU"/>
        </a:p>
      </dgm:t>
    </dgm:pt>
    <dgm:pt modelId="{806D45C6-1DE6-499C-8B97-74B0776738CF}" type="pres">
      <dgm:prSet presAssocID="{C1D7201E-8D31-4517-A6C1-3F58ACCA08C5}" presName="linear" presStyleCnt="0">
        <dgm:presLayoutVars>
          <dgm:dir/>
          <dgm:animLvl val="lvl"/>
          <dgm:resizeHandles val="exact"/>
        </dgm:presLayoutVars>
      </dgm:prSet>
      <dgm:spPr/>
      <dgm:t>
        <a:bodyPr/>
        <a:lstStyle/>
        <a:p>
          <a:endParaRPr lang="en-AU"/>
        </a:p>
      </dgm:t>
    </dgm:pt>
    <dgm:pt modelId="{3A84A2BB-D84F-4E5C-A179-0BB1E85CCDEC}" type="pres">
      <dgm:prSet presAssocID="{033A1803-7716-42C5-A1BB-254D5AC7AE3A}" presName="parentLin" presStyleCnt="0"/>
      <dgm:spPr/>
    </dgm:pt>
    <dgm:pt modelId="{1CCA7923-3EA1-4709-9563-2707742AD5A1}" type="pres">
      <dgm:prSet presAssocID="{033A1803-7716-42C5-A1BB-254D5AC7AE3A}" presName="parentLeftMargin" presStyleLbl="node1" presStyleIdx="0" presStyleCnt="4"/>
      <dgm:spPr/>
      <dgm:t>
        <a:bodyPr/>
        <a:lstStyle/>
        <a:p>
          <a:endParaRPr lang="en-AU"/>
        </a:p>
      </dgm:t>
    </dgm:pt>
    <dgm:pt modelId="{8968EC13-E969-462E-9EFA-781E118763A2}" type="pres">
      <dgm:prSet presAssocID="{033A1803-7716-42C5-A1BB-254D5AC7AE3A}" presName="parentText" presStyleLbl="node1" presStyleIdx="0" presStyleCnt="4" custScaleX="138636" custScaleY="553139" custLinFactNeighborX="4390" custLinFactNeighborY="2764">
        <dgm:presLayoutVars>
          <dgm:chMax val="0"/>
          <dgm:bulletEnabled val="1"/>
        </dgm:presLayoutVars>
      </dgm:prSet>
      <dgm:spPr/>
      <dgm:t>
        <a:bodyPr/>
        <a:lstStyle/>
        <a:p>
          <a:endParaRPr lang="en-AU"/>
        </a:p>
      </dgm:t>
    </dgm:pt>
    <dgm:pt modelId="{2279F9BF-20C3-486E-9335-B596E4BA2A41}" type="pres">
      <dgm:prSet presAssocID="{033A1803-7716-42C5-A1BB-254D5AC7AE3A}" presName="negativeSpace" presStyleCnt="0"/>
      <dgm:spPr/>
    </dgm:pt>
    <dgm:pt modelId="{1DEA5521-06C5-461D-A40B-76110ECBDCCB}" type="pres">
      <dgm:prSet presAssocID="{033A1803-7716-42C5-A1BB-254D5AC7AE3A}" presName="childText" presStyleLbl="conFgAcc1" presStyleIdx="0" presStyleCnt="4">
        <dgm:presLayoutVars>
          <dgm:bulletEnabled val="1"/>
        </dgm:presLayoutVars>
      </dgm:prSet>
      <dgm:spPr>
        <a:ln>
          <a:solidFill>
            <a:schemeClr val="tx1"/>
          </a:solidFill>
        </a:ln>
      </dgm:spPr>
    </dgm:pt>
    <dgm:pt modelId="{80380F08-9C13-408F-A924-ADF2EE83E947}" type="pres">
      <dgm:prSet presAssocID="{D4AFE6A8-AE45-48A0-8704-BD511E1806BC}" presName="spaceBetweenRectangles" presStyleCnt="0"/>
      <dgm:spPr/>
    </dgm:pt>
    <dgm:pt modelId="{BED72E52-9CA1-48DA-ACBA-4220DE14402D}" type="pres">
      <dgm:prSet presAssocID="{EC2AAFAE-C290-45DC-8FB7-B35D37438D7B}" presName="parentLin" presStyleCnt="0"/>
      <dgm:spPr/>
    </dgm:pt>
    <dgm:pt modelId="{EA0CE8F9-B8C5-4676-B776-4693960E302C}" type="pres">
      <dgm:prSet presAssocID="{EC2AAFAE-C290-45DC-8FB7-B35D37438D7B}" presName="parentLeftMargin" presStyleLbl="node1" presStyleIdx="0" presStyleCnt="4"/>
      <dgm:spPr/>
      <dgm:t>
        <a:bodyPr/>
        <a:lstStyle/>
        <a:p>
          <a:endParaRPr lang="en-AU"/>
        </a:p>
      </dgm:t>
    </dgm:pt>
    <dgm:pt modelId="{ECE51314-78AD-415D-8A24-A2D49F47FA51}" type="pres">
      <dgm:prSet presAssocID="{EC2AAFAE-C290-45DC-8FB7-B35D37438D7B}" presName="parentText" presStyleLbl="node1" presStyleIdx="1" presStyleCnt="4" custScaleX="139263" custScaleY="514035">
        <dgm:presLayoutVars>
          <dgm:chMax val="0"/>
          <dgm:bulletEnabled val="1"/>
        </dgm:presLayoutVars>
      </dgm:prSet>
      <dgm:spPr/>
      <dgm:t>
        <a:bodyPr/>
        <a:lstStyle/>
        <a:p>
          <a:endParaRPr lang="en-AU"/>
        </a:p>
      </dgm:t>
    </dgm:pt>
    <dgm:pt modelId="{0995EE60-58B3-45BD-94C3-2D0B86490F11}" type="pres">
      <dgm:prSet presAssocID="{EC2AAFAE-C290-45DC-8FB7-B35D37438D7B}" presName="negativeSpace" presStyleCnt="0"/>
      <dgm:spPr/>
    </dgm:pt>
    <dgm:pt modelId="{2455F167-73D9-426B-AF43-328A495FFD58}" type="pres">
      <dgm:prSet presAssocID="{EC2AAFAE-C290-45DC-8FB7-B35D37438D7B}" presName="childText" presStyleLbl="conFgAcc1" presStyleIdx="1" presStyleCnt="4">
        <dgm:presLayoutVars>
          <dgm:bulletEnabled val="1"/>
        </dgm:presLayoutVars>
      </dgm:prSet>
      <dgm:spPr>
        <a:ln>
          <a:solidFill>
            <a:schemeClr val="tx1"/>
          </a:solidFill>
        </a:ln>
      </dgm:spPr>
    </dgm:pt>
    <dgm:pt modelId="{2DE3C651-AA97-49A3-B2BF-B91134FEBA74}" type="pres">
      <dgm:prSet presAssocID="{D446F895-ADBB-48A7-BE2F-BBF16625B146}" presName="spaceBetweenRectangles" presStyleCnt="0"/>
      <dgm:spPr/>
    </dgm:pt>
    <dgm:pt modelId="{EE4C4459-472A-4BAC-ACA2-ECB58AB02931}" type="pres">
      <dgm:prSet presAssocID="{5396865B-BC6F-4626-81D2-655B9F71E5BE}" presName="parentLin" presStyleCnt="0"/>
      <dgm:spPr/>
    </dgm:pt>
    <dgm:pt modelId="{5DF3C6CE-3EC4-49F3-8EC9-DF7E0D13FFF4}" type="pres">
      <dgm:prSet presAssocID="{5396865B-BC6F-4626-81D2-655B9F71E5BE}" presName="parentLeftMargin" presStyleLbl="node1" presStyleIdx="1" presStyleCnt="4"/>
      <dgm:spPr/>
      <dgm:t>
        <a:bodyPr/>
        <a:lstStyle/>
        <a:p>
          <a:endParaRPr lang="en-AU"/>
        </a:p>
      </dgm:t>
    </dgm:pt>
    <dgm:pt modelId="{BC809B48-50D1-4982-B891-F41C0C5074D6}" type="pres">
      <dgm:prSet presAssocID="{5396865B-BC6F-4626-81D2-655B9F71E5BE}" presName="parentText" presStyleLbl="node1" presStyleIdx="2" presStyleCnt="4" custScaleX="142857" custScaleY="545107">
        <dgm:presLayoutVars>
          <dgm:chMax val="0"/>
          <dgm:bulletEnabled val="1"/>
        </dgm:presLayoutVars>
      </dgm:prSet>
      <dgm:spPr/>
      <dgm:t>
        <a:bodyPr/>
        <a:lstStyle/>
        <a:p>
          <a:endParaRPr lang="en-AU"/>
        </a:p>
      </dgm:t>
    </dgm:pt>
    <dgm:pt modelId="{0DD86A5D-C270-48E9-A3B3-9D066193CF0F}" type="pres">
      <dgm:prSet presAssocID="{5396865B-BC6F-4626-81D2-655B9F71E5BE}" presName="negativeSpace" presStyleCnt="0"/>
      <dgm:spPr/>
    </dgm:pt>
    <dgm:pt modelId="{9702844E-B098-41F7-8988-47F98AF17403}" type="pres">
      <dgm:prSet presAssocID="{5396865B-BC6F-4626-81D2-655B9F71E5BE}" presName="childText" presStyleLbl="conFgAcc1" presStyleIdx="2" presStyleCnt="4">
        <dgm:presLayoutVars>
          <dgm:bulletEnabled val="1"/>
        </dgm:presLayoutVars>
      </dgm:prSet>
      <dgm:spPr>
        <a:ln>
          <a:solidFill>
            <a:schemeClr val="tx1"/>
          </a:solidFill>
        </a:ln>
      </dgm:spPr>
    </dgm:pt>
    <dgm:pt modelId="{C7CB5200-9D68-4B02-9292-E0A7D7F879C2}" type="pres">
      <dgm:prSet presAssocID="{FE4E5CF5-CA1B-4C55-BA0A-8EC04595971A}" presName="spaceBetweenRectangles" presStyleCnt="0"/>
      <dgm:spPr/>
    </dgm:pt>
    <dgm:pt modelId="{53EF0027-B088-47E8-A998-CF906619CFB5}" type="pres">
      <dgm:prSet presAssocID="{37EFBC72-94D1-471E-BD00-76CBFEDB22D9}" presName="parentLin" presStyleCnt="0"/>
      <dgm:spPr/>
    </dgm:pt>
    <dgm:pt modelId="{4976F09C-A617-4C47-8CDE-4F75594201D1}" type="pres">
      <dgm:prSet presAssocID="{37EFBC72-94D1-471E-BD00-76CBFEDB22D9}" presName="parentLeftMargin" presStyleLbl="node1" presStyleIdx="2" presStyleCnt="4"/>
      <dgm:spPr/>
      <dgm:t>
        <a:bodyPr/>
        <a:lstStyle/>
        <a:p>
          <a:endParaRPr lang="en-AU"/>
        </a:p>
      </dgm:t>
    </dgm:pt>
    <dgm:pt modelId="{CAE9945A-DE2E-4FFC-BACF-E35B26786FA1}" type="pres">
      <dgm:prSet presAssocID="{37EFBC72-94D1-471E-BD00-76CBFEDB22D9}" presName="parentText" presStyleLbl="node1" presStyleIdx="3" presStyleCnt="4" custScaleX="142857" custScaleY="527107">
        <dgm:presLayoutVars>
          <dgm:chMax val="0"/>
          <dgm:bulletEnabled val="1"/>
        </dgm:presLayoutVars>
      </dgm:prSet>
      <dgm:spPr/>
      <dgm:t>
        <a:bodyPr/>
        <a:lstStyle/>
        <a:p>
          <a:endParaRPr lang="en-AU"/>
        </a:p>
      </dgm:t>
    </dgm:pt>
    <dgm:pt modelId="{A9988752-114A-4F17-9256-8EEB4C5BA21D}" type="pres">
      <dgm:prSet presAssocID="{37EFBC72-94D1-471E-BD00-76CBFEDB22D9}" presName="negativeSpace" presStyleCnt="0"/>
      <dgm:spPr/>
    </dgm:pt>
    <dgm:pt modelId="{DE5B629A-CE01-4F63-B2A4-D464306ACAF8}" type="pres">
      <dgm:prSet presAssocID="{37EFBC72-94D1-471E-BD00-76CBFEDB22D9}" presName="childText" presStyleLbl="conFgAcc1" presStyleIdx="3" presStyleCnt="4">
        <dgm:presLayoutVars>
          <dgm:bulletEnabled val="1"/>
        </dgm:presLayoutVars>
      </dgm:prSet>
      <dgm:spPr>
        <a:ln>
          <a:solidFill>
            <a:schemeClr val="tx1"/>
          </a:solidFill>
        </a:ln>
      </dgm:spPr>
    </dgm:pt>
  </dgm:ptLst>
  <dgm:cxnLst>
    <dgm:cxn modelId="{C5FA32EB-AD58-4A54-B7AA-97E04FC454E2}" srcId="{C1D7201E-8D31-4517-A6C1-3F58ACCA08C5}" destId="{EC2AAFAE-C290-45DC-8FB7-B35D37438D7B}" srcOrd="1" destOrd="0" parTransId="{6CAC87F1-08FD-4D79-AD9F-FEF3527EB21E}" sibTransId="{D446F895-ADBB-48A7-BE2F-BBF16625B146}"/>
    <dgm:cxn modelId="{5EBBA71A-8274-4215-B50D-8DDCE4F0C918}" type="presOf" srcId="{5396865B-BC6F-4626-81D2-655B9F71E5BE}" destId="{5DF3C6CE-3EC4-49F3-8EC9-DF7E0D13FFF4}" srcOrd="0" destOrd="0" presId="urn:microsoft.com/office/officeart/2005/8/layout/list1"/>
    <dgm:cxn modelId="{75EA5ED2-6DCA-4430-B0B9-F9B1AFF0F03D}" type="presOf" srcId="{37EFBC72-94D1-471E-BD00-76CBFEDB22D9}" destId="{4976F09C-A617-4C47-8CDE-4F75594201D1}" srcOrd="0" destOrd="0" presId="urn:microsoft.com/office/officeart/2005/8/layout/list1"/>
    <dgm:cxn modelId="{58C06B28-4635-4C3A-B9D6-C9D7B7A0B200}" type="presOf" srcId="{37EFBC72-94D1-471E-BD00-76CBFEDB22D9}" destId="{CAE9945A-DE2E-4FFC-BACF-E35B26786FA1}" srcOrd="1" destOrd="0" presId="urn:microsoft.com/office/officeart/2005/8/layout/list1"/>
    <dgm:cxn modelId="{18A79526-5154-4F35-879C-5DE2E5235B6D}" srcId="{C1D7201E-8D31-4517-A6C1-3F58ACCA08C5}" destId="{37EFBC72-94D1-471E-BD00-76CBFEDB22D9}" srcOrd="3" destOrd="0" parTransId="{655ECEB1-B5C1-40F7-A48A-A6E5362C640E}" sibTransId="{4B7D9041-02D5-451C-8040-707101200AFF}"/>
    <dgm:cxn modelId="{12934390-57F8-49AC-87BF-B4C637C507C5}" type="presOf" srcId="{EC2AAFAE-C290-45DC-8FB7-B35D37438D7B}" destId="{EA0CE8F9-B8C5-4676-B776-4693960E302C}" srcOrd="0" destOrd="0" presId="urn:microsoft.com/office/officeart/2005/8/layout/list1"/>
    <dgm:cxn modelId="{658D2B04-07AB-42B9-A9D5-2C9BFA679DCF}" type="presOf" srcId="{EC2AAFAE-C290-45DC-8FB7-B35D37438D7B}" destId="{ECE51314-78AD-415D-8A24-A2D49F47FA51}" srcOrd="1" destOrd="0" presId="urn:microsoft.com/office/officeart/2005/8/layout/list1"/>
    <dgm:cxn modelId="{EBB2BBCA-11BA-42CE-B1F1-2117B41A30A0}" type="presOf" srcId="{033A1803-7716-42C5-A1BB-254D5AC7AE3A}" destId="{8968EC13-E969-462E-9EFA-781E118763A2}" srcOrd="1" destOrd="0" presId="urn:microsoft.com/office/officeart/2005/8/layout/list1"/>
    <dgm:cxn modelId="{DA62D0B1-6B9A-428D-B6D4-59A5FD8657A7}" type="presOf" srcId="{033A1803-7716-42C5-A1BB-254D5AC7AE3A}" destId="{1CCA7923-3EA1-4709-9563-2707742AD5A1}" srcOrd="0" destOrd="0" presId="urn:microsoft.com/office/officeart/2005/8/layout/list1"/>
    <dgm:cxn modelId="{5DC9CC79-E6FF-4130-8DA9-8E3BA92E0C50}" srcId="{C1D7201E-8D31-4517-A6C1-3F58ACCA08C5}" destId="{5396865B-BC6F-4626-81D2-655B9F71E5BE}" srcOrd="2" destOrd="0" parTransId="{869773D9-1CAA-4716-8226-F36A24E3FBF8}" sibTransId="{FE4E5CF5-CA1B-4C55-BA0A-8EC04595971A}"/>
    <dgm:cxn modelId="{14615C29-8077-462C-BF3E-88938F264458}" type="presOf" srcId="{C1D7201E-8D31-4517-A6C1-3F58ACCA08C5}" destId="{806D45C6-1DE6-499C-8B97-74B0776738CF}" srcOrd="0" destOrd="0" presId="urn:microsoft.com/office/officeart/2005/8/layout/list1"/>
    <dgm:cxn modelId="{5F71ECB1-6CAF-47B1-9664-0FDBF6E75BE7}" type="presOf" srcId="{5396865B-BC6F-4626-81D2-655B9F71E5BE}" destId="{BC809B48-50D1-4982-B891-F41C0C5074D6}" srcOrd="1" destOrd="0" presId="urn:microsoft.com/office/officeart/2005/8/layout/list1"/>
    <dgm:cxn modelId="{19386C76-1B49-4D06-BE46-EDAC9C7DEE9E}" srcId="{C1D7201E-8D31-4517-A6C1-3F58ACCA08C5}" destId="{033A1803-7716-42C5-A1BB-254D5AC7AE3A}" srcOrd="0" destOrd="0" parTransId="{868D808B-6F40-45E9-A3C1-BA6F3FF69EA4}" sibTransId="{D4AFE6A8-AE45-48A0-8704-BD511E1806BC}"/>
    <dgm:cxn modelId="{5ED96E61-5A55-4F86-860B-F81415A98381}" type="presParOf" srcId="{806D45C6-1DE6-499C-8B97-74B0776738CF}" destId="{3A84A2BB-D84F-4E5C-A179-0BB1E85CCDEC}" srcOrd="0" destOrd="0" presId="urn:microsoft.com/office/officeart/2005/8/layout/list1"/>
    <dgm:cxn modelId="{22D652E4-964D-46DB-9754-DFD857CF1601}" type="presParOf" srcId="{3A84A2BB-D84F-4E5C-A179-0BB1E85CCDEC}" destId="{1CCA7923-3EA1-4709-9563-2707742AD5A1}" srcOrd="0" destOrd="0" presId="urn:microsoft.com/office/officeart/2005/8/layout/list1"/>
    <dgm:cxn modelId="{C446B345-764F-4B51-8326-11399E228287}" type="presParOf" srcId="{3A84A2BB-D84F-4E5C-A179-0BB1E85CCDEC}" destId="{8968EC13-E969-462E-9EFA-781E118763A2}" srcOrd="1" destOrd="0" presId="urn:microsoft.com/office/officeart/2005/8/layout/list1"/>
    <dgm:cxn modelId="{87BFC6EF-89D6-4F77-A333-300413B6E4E0}" type="presParOf" srcId="{806D45C6-1DE6-499C-8B97-74B0776738CF}" destId="{2279F9BF-20C3-486E-9335-B596E4BA2A41}" srcOrd="1" destOrd="0" presId="urn:microsoft.com/office/officeart/2005/8/layout/list1"/>
    <dgm:cxn modelId="{51A541F5-7C20-45BC-9548-BFC31A74BA35}" type="presParOf" srcId="{806D45C6-1DE6-499C-8B97-74B0776738CF}" destId="{1DEA5521-06C5-461D-A40B-76110ECBDCCB}" srcOrd="2" destOrd="0" presId="urn:microsoft.com/office/officeart/2005/8/layout/list1"/>
    <dgm:cxn modelId="{2B51423F-7A79-44C5-BFC7-BDA294818144}" type="presParOf" srcId="{806D45C6-1DE6-499C-8B97-74B0776738CF}" destId="{80380F08-9C13-408F-A924-ADF2EE83E947}" srcOrd="3" destOrd="0" presId="urn:microsoft.com/office/officeart/2005/8/layout/list1"/>
    <dgm:cxn modelId="{317254CA-934A-49DD-B1B2-80419E2DAA2C}" type="presParOf" srcId="{806D45C6-1DE6-499C-8B97-74B0776738CF}" destId="{BED72E52-9CA1-48DA-ACBA-4220DE14402D}" srcOrd="4" destOrd="0" presId="urn:microsoft.com/office/officeart/2005/8/layout/list1"/>
    <dgm:cxn modelId="{D47EB010-79E7-4BD1-B4D7-F142AF46A8D9}" type="presParOf" srcId="{BED72E52-9CA1-48DA-ACBA-4220DE14402D}" destId="{EA0CE8F9-B8C5-4676-B776-4693960E302C}" srcOrd="0" destOrd="0" presId="urn:microsoft.com/office/officeart/2005/8/layout/list1"/>
    <dgm:cxn modelId="{15C505DA-A74F-416C-8908-9F55255DD56B}" type="presParOf" srcId="{BED72E52-9CA1-48DA-ACBA-4220DE14402D}" destId="{ECE51314-78AD-415D-8A24-A2D49F47FA51}" srcOrd="1" destOrd="0" presId="urn:microsoft.com/office/officeart/2005/8/layout/list1"/>
    <dgm:cxn modelId="{6C05BA8E-1E5C-4A9D-85A9-7745FC4668F3}" type="presParOf" srcId="{806D45C6-1DE6-499C-8B97-74B0776738CF}" destId="{0995EE60-58B3-45BD-94C3-2D0B86490F11}" srcOrd="5" destOrd="0" presId="urn:microsoft.com/office/officeart/2005/8/layout/list1"/>
    <dgm:cxn modelId="{9E0F954A-E153-45F1-BA81-8BDD44250089}" type="presParOf" srcId="{806D45C6-1DE6-499C-8B97-74B0776738CF}" destId="{2455F167-73D9-426B-AF43-328A495FFD58}" srcOrd="6" destOrd="0" presId="urn:microsoft.com/office/officeart/2005/8/layout/list1"/>
    <dgm:cxn modelId="{70FFF3A6-BF66-4FF9-AC77-462531B4CAE3}" type="presParOf" srcId="{806D45C6-1DE6-499C-8B97-74B0776738CF}" destId="{2DE3C651-AA97-49A3-B2BF-B91134FEBA74}" srcOrd="7" destOrd="0" presId="urn:microsoft.com/office/officeart/2005/8/layout/list1"/>
    <dgm:cxn modelId="{0DB63278-C8F2-4737-9375-FC887C6F4C46}" type="presParOf" srcId="{806D45C6-1DE6-499C-8B97-74B0776738CF}" destId="{EE4C4459-472A-4BAC-ACA2-ECB58AB02931}" srcOrd="8" destOrd="0" presId="urn:microsoft.com/office/officeart/2005/8/layout/list1"/>
    <dgm:cxn modelId="{3431911B-BA49-44F9-997D-9E13F19B4412}" type="presParOf" srcId="{EE4C4459-472A-4BAC-ACA2-ECB58AB02931}" destId="{5DF3C6CE-3EC4-49F3-8EC9-DF7E0D13FFF4}" srcOrd="0" destOrd="0" presId="urn:microsoft.com/office/officeart/2005/8/layout/list1"/>
    <dgm:cxn modelId="{80EA6559-2A87-47E4-BA75-AD005982E368}" type="presParOf" srcId="{EE4C4459-472A-4BAC-ACA2-ECB58AB02931}" destId="{BC809B48-50D1-4982-B891-F41C0C5074D6}" srcOrd="1" destOrd="0" presId="urn:microsoft.com/office/officeart/2005/8/layout/list1"/>
    <dgm:cxn modelId="{3A491125-2173-437C-902D-F465CA1A17AE}" type="presParOf" srcId="{806D45C6-1DE6-499C-8B97-74B0776738CF}" destId="{0DD86A5D-C270-48E9-A3B3-9D066193CF0F}" srcOrd="9" destOrd="0" presId="urn:microsoft.com/office/officeart/2005/8/layout/list1"/>
    <dgm:cxn modelId="{906E74BE-8019-47B0-B405-81B70E6C4FFD}" type="presParOf" srcId="{806D45C6-1DE6-499C-8B97-74B0776738CF}" destId="{9702844E-B098-41F7-8988-47F98AF17403}" srcOrd="10" destOrd="0" presId="urn:microsoft.com/office/officeart/2005/8/layout/list1"/>
    <dgm:cxn modelId="{CC607CA0-0579-4007-9E2E-D2572A495CF3}" type="presParOf" srcId="{806D45C6-1DE6-499C-8B97-74B0776738CF}" destId="{C7CB5200-9D68-4B02-9292-E0A7D7F879C2}" srcOrd="11" destOrd="0" presId="urn:microsoft.com/office/officeart/2005/8/layout/list1"/>
    <dgm:cxn modelId="{7E40B8DC-426A-4F65-974B-D4647835948C}" type="presParOf" srcId="{806D45C6-1DE6-499C-8B97-74B0776738CF}" destId="{53EF0027-B088-47E8-A998-CF906619CFB5}" srcOrd="12" destOrd="0" presId="urn:microsoft.com/office/officeart/2005/8/layout/list1"/>
    <dgm:cxn modelId="{E382D2E5-22B6-4807-ACD6-340037987D9E}" type="presParOf" srcId="{53EF0027-B088-47E8-A998-CF906619CFB5}" destId="{4976F09C-A617-4C47-8CDE-4F75594201D1}" srcOrd="0" destOrd="0" presId="urn:microsoft.com/office/officeart/2005/8/layout/list1"/>
    <dgm:cxn modelId="{F50456C7-38D5-412F-9E34-C2E88590DF5C}" type="presParOf" srcId="{53EF0027-B088-47E8-A998-CF906619CFB5}" destId="{CAE9945A-DE2E-4FFC-BACF-E35B26786FA1}" srcOrd="1" destOrd="0" presId="urn:microsoft.com/office/officeart/2005/8/layout/list1"/>
    <dgm:cxn modelId="{FFDA0F54-EC4A-4DCB-B45E-755EBCDA00DA}" type="presParOf" srcId="{806D45C6-1DE6-499C-8B97-74B0776738CF}" destId="{A9988752-114A-4F17-9256-8EEB4C5BA21D}" srcOrd="13" destOrd="0" presId="urn:microsoft.com/office/officeart/2005/8/layout/list1"/>
    <dgm:cxn modelId="{965331D3-D3B6-4805-AB6D-2016E5C743F4}" type="presParOf" srcId="{806D45C6-1DE6-499C-8B97-74B0776738CF}" destId="{DE5B629A-CE01-4F63-B2A4-D464306ACAF8}"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6A208-8ADC-42AD-9C52-D35700F2B42C}">
      <dsp:nvSpPr>
        <dsp:cNvPr id="0" name=""/>
        <dsp:cNvSpPr/>
      </dsp:nvSpPr>
      <dsp:spPr>
        <a:xfrm>
          <a:off x="990615" y="0"/>
          <a:ext cx="6858000" cy="6858000"/>
        </a:xfrm>
        <a:prstGeom prst="ellipse">
          <a:avLst/>
        </a:prstGeom>
        <a:solidFill>
          <a:schemeClr val="accent4">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AU" sz="2000" kern="1200" dirty="0" smtClean="0"/>
            <a:t>A</a:t>
          </a:r>
        </a:p>
        <a:p>
          <a:pPr lvl="0" algn="ctr" defTabSz="889000">
            <a:lnSpc>
              <a:spcPct val="90000"/>
            </a:lnSpc>
            <a:spcBef>
              <a:spcPct val="0"/>
            </a:spcBef>
            <a:spcAft>
              <a:spcPct val="35000"/>
            </a:spcAft>
          </a:pPr>
          <a:r>
            <a:rPr lang="en-AU" sz="2000" kern="1200" dirty="0" smtClean="0"/>
            <a:t>Skilful</a:t>
          </a:r>
        </a:p>
        <a:p>
          <a:pPr lvl="0" algn="ctr" defTabSz="889000">
            <a:lnSpc>
              <a:spcPct val="90000"/>
            </a:lnSpc>
            <a:spcBef>
              <a:spcPct val="0"/>
            </a:spcBef>
            <a:spcAft>
              <a:spcPct val="35000"/>
            </a:spcAft>
          </a:pPr>
          <a:r>
            <a:rPr lang="en-AU" sz="2000" kern="1200" dirty="0" smtClean="0"/>
            <a:t>Perceptive</a:t>
          </a:r>
          <a:endParaRPr lang="en-AU" sz="2000" kern="1200" dirty="0"/>
        </a:p>
      </dsp:txBody>
      <dsp:txXfrm>
        <a:off x="3133740" y="342900"/>
        <a:ext cx="2571750" cy="685800"/>
      </dsp:txXfrm>
    </dsp:sp>
    <dsp:sp modelId="{C2F23290-2C5F-44DE-8F1E-B245A1C8AA36}">
      <dsp:nvSpPr>
        <dsp:cNvPr id="0" name=""/>
        <dsp:cNvSpPr/>
      </dsp:nvSpPr>
      <dsp:spPr>
        <a:xfrm>
          <a:off x="1657349" y="1523986"/>
          <a:ext cx="5829300" cy="4838727"/>
        </a:xfrm>
        <a:prstGeom prst="ellipse">
          <a:avLst/>
        </a:prstGeom>
        <a:solidFill>
          <a:schemeClr val="accent1">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AU" sz="2000" kern="1200" dirty="0" smtClean="0"/>
            <a:t>B</a:t>
          </a:r>
        </a:p>
        <a:p>
          <a:pPr lvl="0" algn="ctr" defTabSz="889000">
            <a:lnSpc>
              <a:spcPct val="90000"/>
            </a:lnSpc>
            <a:spcBef>
              <a:spcPct val="0"/>
            </a:spcBef>
            <a:spcAft>
              <a:spcPct val="35000"/>
            </a:spcAft>
          </a:pPr>
          <a:r>
            <a:rPr lang="en-AU" sz="2000" kern="1200" dirty="0" smtClean="0"/>
            <a:t> Effective</a:t>
          </a:r>
        </a:p>
        <a:p>
          <a:pPr lvl="0" algn="ctr" defTabSz="889000">
            <a:lnSpc>
              <a:spcPct val="90000"/>
            </a:lnSpc>
            <a:spcBef>
              <a:spcPct val="0"/>
            </a:spcBef>
            <a:spcAft>
              <a:spcPct val="35000"/>
            </a:spcAft>
          </a:pPr>
          <a:r>
            <a:rPr lang="en-AU" sz="2000" kern="1200" dirty="0" smtClean="0"/>
            <a:t>Thoughtful</a:t>
          </a:r>
          <a:endParaRPr lang="en-AU" sz="2000" kern="1200" dirty="0"/>
        </a:p>
      </dsp:txBody>
      <dsp:txXfrm>
        <a:off x="3315057" y="1802213"/>
        <a:ext cx="2513885" cy="556453"/>
      </dsp:txXfrm>
    </dsp:sp>
    <dsp:sp modelId="{E3EE1137-1F40-4F16-BC68-9CA44B0113BB}">
      <dsp:nvSpPr>
        <dsp:cNvPr id="0" name=""/>
        <dsp:cNvSpPr/>
      </dsp:nvSpPr>
      <dsp:spPr>
        <a:xfrm>
          <a:off x="2171699" y="2895608"/>
          <a:ext cx="4800600" cy="3124182"/>
        </a:xfrm>
        <a:prstGeom prst="ellipse">
          <a:avLst/>
        </a:prstGeom>
        <a:solidFill>
          <a:schemeClr val="accent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AU" sz="2000" kern="1200" dirty="0" smtClean="0"/>
            <a:t>C</a:t>
          </a:r>
        </a:p>
        <a:p>
          <a:pPr lvl="0" algn="ctr" defTabSz="889000">
            <a:lnSpc>
              <a:spcPct val="90000"/>
            </a:lnSpc>
            <a:spcBef>
              <a:spcPct val="0"/>
            </a:spcBef>
            <a:spcAft>
              <a:spcPct val="35000"/>
            </a:spcAft>
          </a:pPr>
          <a:r>
            <a:rPr lang="en-AU" sz="2000" kern="1200" dirty="0" smtClean="0"/>
            <a:t>Sound</a:t>
          </a:r>
          <a:endParaRPr lang="en-AU" sz="2000" kern="1200" dirty="0"/>
        </a:p>
      </dsp:txBody>
      <dsp:txXfrm>
        <a:off x="3329844" y="3111177"/>
        <a:ext cx="2484310" cy="431137"/>
      </dsp:txXfrm>
    </dsp:sp>
    <dsp:sp modelId="{ACF50926-518E-483B-A197-F72857303EED}">
      <dsp:nvSpPr>
        <dsp:cNvPr id="0" name=""/>
        <dsp:cNvSpPr/>
      </dsp:nvSpPr>
      <dsp:spPr>
        <a:xfrm>
          <a:off x="2686050" y="3810003"/>
          <a:ext cx="3771900" cy="2324093"/>
        </a:xfrm>
        <a:prstGeom prst="ellipse">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AU" sz="2000" kern="1200" dirty="0" smtClean="0"/>
            <a:t>D</a:t>
          </a:r>
        </a:p>
        <a:p>
          <a:pPr lvl="0" algn="ctr" defTabSz="889000">
            <a:lnSpc>
              <a:spcPct val="90000"/>
            </a:lnSpc>
            <a:spcBef>
              <a:spcPct val="0"/>
            </a:spcBef>
            <a:spcAft>
              <a:spcPct val="35000"/>
            </a:spcAft>
          </a:pPr>
          <a:r>
            <a:rPr lang="en-AU" sz="2000" kern="1200" dirty="0" smtClean="0"/>
            <a:t>Limited</a:t>
          </a:r>
        </a:p>
      </dsp:txBody>
      <dsp:txXfrm>
        <a:off x="3553587" y="4019171"/>
        <a:ext cx="2036826" cy="418336"/>
      </dsp:txXfrm>
    </dsp:sp>
    <dsp:sp modelId="{45A759A3-2A43-456F-95AB-0605E9EB4E0C}">
      <dsp:nvSpPr>
        <dsp:cNvPr id="0" name=""/>
        <dsp:cNvSpPr/>
      </dsp:nvSpPr>
      <dsp:spPr>
        <a:xfrm>
          <a:off x="3429004" y="4648201"/>
          <a:ext cx="2285990" cy="1828809"/>
        </a:xfrm>
        <a:prstGeom prst="ellipse">
          <a:avLst/>
        </a:prstGeom>
        <a:solidFill>
          <a:schemeClr val="bg1">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AU" sz="1900" kern="1200" dirty="0" smtClean="0"/>
            <a:t>E</a:t>
          </a:r>
        </a:p>
        <a:p>
          <a:pPr lvl="0" algn="ctr" defTabSz="844550">
            <a:lnSpc>
              <a:spcPct val="90000"/>
            </a:lnSpc>
            <a:spcBef>
              <a:spcPct val="0"/>
            </a:spcBef>
            <a:spcAft>
              <a:spcPct val="35000"/>
            </a:spcAft>
          </a:pPr>
          <a:r>
            <a:rPr lang="en-AU" sz="1900" kern="1200" dirty="0" smtClean="0"/>
            <a:t>Elementary</a:t>
          </a:r>
        </a:p>
      </dsp:txBody>
      <dsp:txXfrm>
        <a:off x="3763780" y="5105403"/>
        <a:ext cx="1616439" cy="9144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2D9C67-568C-472B-8600-BD43DD594257}" type="datetimeFigureOut">
              <a:rPr lang="en-US" smtClean="0"/>
              <a:pPr/>
              <a:t>4/30/2011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5A13C6-F413-4F4E-9F8A-A98273649D7B}" type="slidenum">
              <a:rPr lang="en-US" smtClean="0"/>
              <a:pPr/>
              <a:t>‹#›</a:t>
            </a:fld>
            <a:endParaRPr lang="en-US" dirty="0"/>
          </a:p>
        </p:txBody>
      </p:sp>
    </p:spTree>
    <p:extLst>
      <p:ext uri="{BB962C8B-B14F-4D97-AF65-F5344CB8AC3E}">
        <p14:creationId xmlns:p14="http://schemas.microsoft.com/office/powerpoint/2010/main" val="511922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92" tIns="47096" rIns="94192" bIns="47096" anchor="b"/>
          <a:lstStyle>
            <a:lvl1pPr defTabSz="941388" eaLnBrk="0" hangingPunct="0">
              <a:defRPr>
                <a:solidFill>
                  <a:schemeClr val="tx1"/>
                </a:solidFill>
                <a:latin typeface="Arial" charset="0"/>
                <a:cs typeface="Arial" charset="0"/>
              </a:defRPr>
            </a:lvl1pPr>
            <a:lvl2pPr marL="742950" indent="-285750" defTabSz="941388" eaLnBrk="0" hangingPunct="0">
              <a:defRPr>
                <a:solidFill>
                  <a:schemeClr val="tx1"/>
                </a:solidFill>
                <a:latin typeface="Arial" charset="0"/>
                <a:cs typeface="Arial" charset="0"/>
              </a:defRPr>
            </a:lvl2pPr>
            <a:lvl3pPr marL="1143000" indent="-228600" defTabSz="941388" eaLnBrk="0" hangingPunct="0">
              <a:defRPr>
                <a:solidFill>
                  <a:schemeClr val="tx1"/>
                </a:solidFill>
                <a:latin typeface="Arial" charset="0"/>
                <a:cs typeface="Arial" charset="0"/>
              </a:defRPr>
            </a:lvl3pPr>
            <a:lvl4pPr marL="1600200" indent="-228600" defTabSz="941388" eaLnBrk="0" hangingPunct="0">
              <a:defRPr>
                <a:solidFill>
                  <a:schemeClr val="tx1"/>
                </a:solidFill>
                <a:latin typeface="Arial" charset="0"/>
                <a:cs typeface="Arial" charset="0"/>
              </a:defRPr>
            </a:lvl4pPr>
            <a:lvl5pPr marL="2057400" indent="-228600" defTabSz="941388" eaLnBrk="0" hangingPunct="0">
              <a:defRPr>
                <a:solidFill>
                  <a:schemeClr val="tx1"/>
                </a:solidFill>
                <a:latin typeface="Arial" charset="0"/>
                <a:cs typeface="Arial" charset="0"/>
              </a:defRPr>
            </a:lvl5pPr>
            <a:lvl6pPr marL="2514600" indent="-228600" defTabSz="941388" eaLnBrk="0" fontAlgn="base" hangingPunct="0">
              <a:spcBef>
                <a:spcPct val="0"/>
              </a:spcBef>
              <a:spcAft>
                <a:spcPct val="0"/>
              </a:spcAft>
              <a:defRPr>
                <a:solidFill>
                  <a:schemeClr val="tx1"/>
                </a:solidFill>
                <a:latin typeface="Arial" charset="0"/>
                <a:cs typeface="Arial" charset="0"/>
              </a:defRPr>
            </a:lvl6pPr>
            <a:lvl7pPr marL="2971800" indent="-228600" defTabSz="941388" eaLnBrk="0" fontAlgn="base" hangingPunct="0">
              <a:spcBef>
                <a:spcPct val="0"/>
              </a:spcBef>
              <a:spcAft>
                <a:spcPct val="0"/>
              </a:spcAft>
              <a:defRPr>
                <a:solidFill>
                  <a:schemeClr val="tx1"/>
                </a:solidFill>
                <a:latin typeface="Arial" charset="0"/>
                <a:cs typeface="Arial" charset="0"/>
              </a:defRPr>
            </a:lvl7pPr>
            <a:lvl8pPr marL="3429000" indent="-228600" defTabSz="941388" eaLnBrk="0" fontAlgn="base" hangingPunct="0">
              <a:spcBef>
                <a:spcPct val="0"/>
              </a:spcBef>
              <a:spcAft>
                <a:spcPct val="0"/>
              </a:spcAft>
              <a:defRPr>
                <a:solidFill>
                  <a:schemeClr val="tx1"/>
                </a:solidFill>
                <a:latin typeface="Arial" charset="0"/>
                <a:cs typeface="Arial" charset="0"/>
              </a:defRPr>
            </a:lvl8pPr>
            <a:lvl9pPr marL="3886200" indent="-228600" defTabSz="941388" eaLnBrk="0" fontAlgn="base" hangingPunct="0">
              <a:spcBef>
                <a:spcPct val="0"/>
              </a:spcBef>
              <a:spcAft>
                <a:spcPct val="0"/>
              </a:spcAft>
              <a:defRPr>
                <a:solidFill>
                  <a:schemeClr val="tx1"/>
                </a:solidFill>
                <a:latin typeface="Arial" charset="0"/>
                <a:cs typeface="Arial" charset="0"/>
              </a:defRPr>
            </a:lvl9pPr>
          </a:lstStyle>
          <a:p>
            <a:pPr algn="r" eaLnBrk="1" hangingPunct="1"/>
            <a:fld id="{C2AB3026-FCAE-4EAE-A544-A631975F3DA7}" type="slidenum">
              <a:rPr lang="en-AU" sz="1200"/>
              <a:pPr algn="r" eaLnBrk="1" hangingPunct="1"/>
              <a:t>8</a:t>
            </a:fld>
            <a:endParaRPr lang="en-AU" sz="1200" dirty="0"/>
          </a:p>
        </p:txBody>
      </p:sp>
      <p:sp>
        <p:nvSpPr>
          <p:cNvPr id="12291" name="Rectangle 2"/>
          <p:cNvSpPr>
            <a:spLocks noGrp="1" noRot="1" noChangeAspect="1" noChangeArrowheads="1" noTextEdit="1"/>
          </p:cNvSpPr>
          <p:nvPr>
            <p:ph type="sldImg"/>
          </p:nvPr>
        </p:nvSpPr>
        <p:spPr>
          <a:xfrm>
            <a:off x="1143000" y="684213"/>
            <a:ext cx="4573588" cy="3430587"/>
          </a:xfrm>
          <a:ln/>
        </p:spPr>
      </p:sp>
      <p:sp>
        <p:nvSpPr>
          <p:cNvPr id="12292" name="Rectangle 3"/>
          <p:cNvSpPr>
            <a:spLocks noGrp="1" noChangeArrowheads="1"/>
          </p:cNvSpPr>
          <p:nvPr>
            <p:ph type="body" idx="1"/>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92" tIns="47096" rIns="94192" bIns="47096"/>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E2FF974-643C-4842-B5FF-EE3EA9B38FA9}" type="slidenum">
              <a:rPr lang="en-US">
                <a:latin typeface="Calibri" pitchFamily="34" charset="0"/>
              </a:rPr>
              <a:pPr eaLnBrk="1" hangingPunct="1"/>
              <a:t>25</a:t>
            </a:fld>
            <a:endParaRPr lang="en-US" dirty="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6C7B6216-49C5-4F63-A06D-A1C58F2F8EFD}" type="slidenum">
              <a:rPr lang="en-AU"/>
              <a:pPr/>
              <a:t>28</a:t>
            </a:fld>
            <a:endParaRPr lang="en-A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EE35EE94-D20A-4BB6-AD91-F66A2A2D72CF}" type="slidenum">
              <a:rPr lang="en-US"/>
              <a:pPr/>
              <a:t>37</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AU" dirty="0" smtClean="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CC41FAEE-CB64-45E1-BC00-DA5A19EC824D}" type="slidenum">
              <a:rPr lang="en-AU"/>
              <a:pPr/>
              <a:t>38</a:t>
            </a:fld>
            <a:endParaRPr lang="en-AU"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dirty="0" smtClean="0"/>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858B764C-95F3-4661-A39C-CAAB11C36827}" type="slidenum">
              <a:rPr lang="en-US"/>
              <a:pPr/>
              <a:t>41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dirty="0" smtClean="0"/>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13BBCE13-AB82-4AF3-A176-027A1871019A}" type="slidenum">
              <a:rPr lang="en-US"/>
              <a:pPr/>
              <a:t>11</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dirty="0" smtClean="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17234A89-42D8-4272-A9C2-8C78EB9F6162}" type="slidenum">
              <a:rPr lang="en-US"/>
              <a:pPr/>
              <a:t>12</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92" tIns="47096" rIns="94192" bIns="47096" anchor="b"/>
          <a:lstStyle>
            <a:lvl1pPr defTabSz="941388" eaLnBrk="0" hangingPunct="0">
              <a:defRPr>
                <a:solidFill>
                  <a:schemeClr val="tx1"/>
                </a:solidFill>
                <a:latin typeface="Arial" charset="0"/>
                <a:cs typeface="Arial" charset="0"/>
              </a:defRPr>
            </a:lvl1pPr>
            <a:lvl2pPr marL="742950" indent="-285750" defTabSz="941388" eaLnBrk="0" hangingPunct="0">
              <a:defRPr>
                <a:solidFill>
                  <a:schemeClr val="tx1"/>
                </a:solidFill>
                <a:latin typeface="Arial" charset="0"/>
                <a:cs typeface="Arial" charset="0"/>
              </a:defRPr>
            </a:lvl2pPr>
            <a:lvl3pPr marL="1143000" indent="-228600" defTabSz="941388" eaLnBrk="0" hangingPunct="0">
              <a:defRPr>
                <a:solidFill>
                  <a:schemeClr val="tx1"/>
                </a:solidFill>
                <a:latin typeface="Arial" charset="0"/>
                <a:cs typeface="Arial" charset="0"/>
              </a:defRPr>
            </a:lvl3pPr>
            <a:lvl4pPr marL="1600200" indent="-228600" defTabSz="941388" eaLnBrk="0" hangingPunct="0">
              <a:defRPr>
                <a:solidFill>
                  <a:schemeClr val="tx1"/>
                </a:solidFill>
                <a:latin typeface="Arial" charset="0"/>
                <a:cs typeface="Arial" charset="0"/>
              </a:defRPr>
            </a:lvl4pPr>
            <a:lvl5pPr marL="2057400" indent="-228600" defTabSz="941388" eaLnBrk="0" hangingPunct="0">
              <a:defRPr>
                <a:solidFill>
                  <a:schemeClr val="tx1"/>
                </a:solidFill>
                <a:latin typeface="Arial" charset="0"/>
                <a:cs typeface="Arial" charset="0"/>
              </a:defRPr>
            </a:lvl5pPr>
            <a:lvl6pPr marL="2514600" indent="-228600" defTabSz="941388" eaLnBrk="0" fontAlgn="base" hangingPunct="0">
              <a:spcBef>
                <a:spcPct val="0"/>
              </a:spcBef>
              <a:spcAft>
                <a:spcPct val="0"/>
              </a:spcAft>
              <a:defRPr>
                <a:solidFill>
                  <a:schemeClr val="tx1"/>
                </a:solidFill>
                <a:latin typeface="Arial" charset="0"/>
                <a:cs typeface="Arial" charset="0"/>
              </a:defRPr>
            </a:lvl6pPr>
            <a:lvl7pPr marL="2971800" indent="-228600" defTabSz="941388" eaLnBrk="0" fontAlgn="base" hangingPunct="0">
              <a:spcBef>
                <a:spcPct val="0"/>
              </a:spcBef>
              <a:spcAft>
                <a:spcPct val="0"/>
              </a:spcAft>
              <a:defRPr>
                <a:solidFill>
                  <a:schemeClr val="tx1"/>
                </a:solidFill>
                <a:latin typeface="Arial" charset="0"/>
                <a:cs typeface="Arial" charset="0"/>
              </a:defRPr>
            </a:lvl7pPr>
            <a:lvl8pPr marL="3429000" indent="-228600" defTabSz="941388" eaLnBrk="0" fontAlgn="base" hangingPunct="0">
              <a:spcBef>
                <a:spcPct val="0"/>
              </a:spcBef>
              <a:spcAft>
                <a:spcPct val="0"/>
              </a:spcAft>
              <a:defRPr>
                <a:solidFill>
                  <a:schemeClr val="tx1"/>
                </a:solidFill>
                <a:latin typeface="Arial" charset="0"/>
                <a:cs typeface="Arial" charset="0"/>
              </a:defRPr>
            </a:lvl8pPr>
            <a:lvl9pPr marL="3886200" indent="-228600" defTabSz="941388" eaLnBrk="0" fontAlgn="base" hangingPunct="0">
              <a:spcBef>
                <a:spcPct val="0"/>
              </a:spcBef>
              <a:spcAft>
                <a:spcPct val="0"/>
              </a:spcAft>
              <a:defRPr>
                <a:solidFill>
                  <a:schemeClr val="tx1"/>
                </a:solidFill>
                <a:latin typeface="Arial" charset="0"/>
                <a:cs typeface="Arial" charset="0"/>
              </a:defRPr>
            </a:lvl9pPr>
          </a:lstStyle>
          <a:p>
            <a:pPr algn="r" eaLnBrk="1" hangingPunct="1"/>
            <a:fld id="{33B44B66-F361-4034-90D3-C1C2B14B273E}" type="slidenum">
              <a:rPr lang="en-AU" sz="1200"/>
              <a:pPr algn="r" eaLnBrk="1" hangingPunct="1"/>
              <a:t>24</a:t>
            </a:fld>
            <a:endParaRPr lang="en-AU" sz="1200" dirty="0"/>
          </a:p>
        </p:txBody>
      </p:sp>
      <p:sp>
        <p:nvSpPr>
          <p:cNvPr id="13315" name="Rectangle 2"/>
          <p:cNvSpPr>
            <a:spLocks noGrp="1" noRot="1" noChangeAspect="1" noChangeArrowheads="1" noTextEdit="1"/>
          </p:cNvSpPr>
          <p:nvPr>
            <p:ph type="sldImg"/>
          </p:nvPr>
        </p:nvSpPr>
        <p:spPr>
          <a:xfrm>
            <a:off x="1143000" y="684213"/>
            <a:ext cx="4573588" cy="3430587"/>
          </a:xfrm>
          <a:ln/>
        </p:spPr>
      </p:sp>
      <p:sp>
        <p:nvSpPr>
          <p:cNvPr id="13316" name="Rectangle 3"/>
          <p:cNvSpPr>
            <a:spLocks noGrp="1" noChangeArrowheads="1"/>
          </p:cNvSpPr>
          <p:nvPr>
            <p:ph type="body" idx="1"/>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92" tIns="47096" rIns="94192" bIns="47096"/>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40ED2D-3B39-4C50-9FFD-18B36DF1BB28}" type="datetimeFigureOut">
              <a:rPr lang="en-US" smtClean="0"/>
              <a:pPr/>
              <a:t>4/30/2011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0B2A67-AFF8-4AEA-8C5D-3202C649E632}"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40ED2D-3B39-4C50-9FFD-18B36DF1BB28}" type="datetimeFigureOut">
              <a:rPr lang="en-US" smtClean="0"/>
              <a:pPr/>
              <a:t>4/30/2011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0B2A67-AFF8-4AEA-8C5D-3202C649E63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hyperlink" Target="Challenging%20possibilities%20ETA.wmv"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hyperlink" Target="http://www.randomhouse.co.uk/vintage/offthepage/extracts.htm" TargetMode="External"/><Relationship Id="rId2" Type="http://schemas.openxmlformats.org/officeDocument/2006/relationships/hyperlink" Target="The%20Act%20of%20Writing.doc" TargetMode="Externa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Area%20of%20Study%20Assessment%20Task%201%20Feedback.doc"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the-chimaera.com/May2008/Theme/Preface.html" TargetMode="External"/><Relationship Id="rId2" Type="http://schemas.openxmlformats.org/officeDocument/2006/relationships/hyperlink" Target="http://tutortales.wordpress.com/2009/07/16/practice-questions-for-area-of-study-belonging/#more-196" TargetMode="External"/><Relationship Id="rId1" Type="http://schemas.openxmlformats.org/officeDocument/2006/relationships/slideLayout" Target="../slideLayouts/slideLayout2.xml"/><Relationship Id="rId5" Type="http://schemas.openxmlformats.org/officeDocument/2006/relationships/hyperlink" Target="http://hscbelonging.wordpress.com/2009/12/01/belonging-to-a-place/" TargetMode="External"/><Relationship Id="rId4" Type="http://schemas.openxmlformats.org/officeDocument/2006/relationships/hyperlink" Target="http://www.insidebreak.org.au/belonging/"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aso.gov.au/titles/alpha/A/" TargetMode="Externa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69.xml.rels><?xml version="1.0" encoding="UTF-8" standalone="yes"?>
<Relationships xmlns="http://schemas.openxmlformats.org/package/2006/relationships"><Relationship Id="rId3" Type="http://schemas.openxmlformats.org/officeDocument/2006/relationships/hyperlink" Target="http://www.youtube.com/watch?v=5fm27zZ4psw&amp;feature=fvsr" TargetMode="External"/><Relationship Id="rId2" Type="http://schemas.openxmlformats.org/officeDocument/2006/relationships/hyperlink" Target="http://www.youtube.com/watch?v=tSxnvQeqnsE" TargetMode="Externa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www.youtube.com/watch?v=DiWomXklfv8&amp;feature=related" TargetMode="External"/><Relationship Id="rId2" Type="http://schemas.openxmlformats.org/officeDocument/2006/relationships/hyperlink" Target="http://www.youtube.com/watch?v=T6zqb3gf5aA&amp;feature=related" TargetMode="Externa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79.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artoon_large_intro.gif"/>
          <p:cNvPicPr>
            <a:picLocks noChangeAspect="1"/>
          </p:cNvPicPr>
          <p:nvPr/>
        </p:nvPicPr>
        <p:blipFill>
          <a:blip r:embed="rId2" cstate="print"/>
          <a:srcRect/>
          <a:stretch>
            <a:fillRect/>
          </a:stretch>
        </p:blipFill>
        <p:spPr bwMode="auto">
          <a:xfrm>
            <a:off x="3657600" y="3486150"/>
            <a:ext cx="5486400" cy="3371850"/>
          </a:xfrm>
          <a:prstGeom prst="rect">
            <a:avLst/>
          </a:prstGeom>
          <a:noFill/>
          <a:ln w="9525">
            <a:noFill/>
            <a:miter lim="800000"/>
            <a:headEnd/>
            <a:tailEnd/>
          </a:ln>
        </p:spPr>
      </p:pic>
      <p:pic>
        <p:nvPicPr>
          <p:cNvPr id="6" name="Picture 7" descr="exam.jpg"/>
          <p:cNvPicPr>
            <a:picLocks noChangeAspect="1"/>
          </p:cNvPicPr>
          <p:nvPr/>
        </p:nvPicPr>
        <p:blipFill>
          <a:blip r:embed="rId3" cstate="print"/>
          <a:srcRect/>
          <a:stretch>
            <a:fillRect/>
          </a:stretch>
        </p:blipFill>
        <p:spPr bwMode="auto">
          <a:xfrm>
            <a:off x="0" y="1"/>
            <a:ext cx="5794310" cy="3505200"/>
          </a:xfrm>
          <a:prstGeom prst="rect">
            <a:avLst/>
          </a:prstGeom>
          <a:noFill/>
          <a:ln w="9525">
            <a:noFill/>
            <a:miter lim="800000"/>
            <a:headEnd/>
            <a:tailEnd/>
          </a:ln>
        </p:spPr>
      </p:pic>
      <p:sp>
        <p:nvSpPr>
          <p:cNvPr id="4" name="Title 3"/>
          <p:cNvSpPr>
            <a:spLocks noGrp="1"/>
          </p:cNvSpPr>
          <p:nvPr>
            <p:ph type="ctrTitle"/>
          </p:nvPr>
        </p:nvSpPr>
        <p:spPr>
          <a:xfrm>
            <a:off x="5791200" y="0"/>
            <a:ext cx="3352800" cy="3505200"/>
          </a:xfrm>
          <a:solidFill>
            <a:srgbClr val="FFCC99"/>
          </a:solidFill>
        </p:spPr>
        <p:txBody>
          <a:bodyPr>
            <a:normAutofit/>
          </a:bodyPr>
          <a:lstStyle/>
          <a:p>
            <a:r>
              <a:rPr lang="en-AU" b="1" dirty="0" smtClean="0"/>
              <a:t>Lifting HSC performance</a:t>
            </a:r>
            <a:br>
              <a:rPr lang="en-AU" b="1" dirty="0" smtClean="0"/>
            </a:br>
            <a:r>
              <a:rPr lang="en-AU" b="1" dirty="0"/>
              <a:t/>
            </a:r>
            <a:br>
              <a:rPr lang="en-AU" b="1" dirty="0"/>
            </a:br>
            <a:r>
              <a:rPr lang="en-AU" sz="3200" b="1" dirty="0" smtClean="0">
                <a:latin typeface="Bradley Hand ITC" pitchFamily="66" charset="0"/>
              </a:rPr>
              <a:t>Karen Yager</a:t>
            </a:r>
            <a:endParaRPr lang="en-US" sz="3200" b="1" dirty="0">
              <a:latin typeface="Bradley Hand ITC" pitchFamily="66" charset="0"/>
            </a:endParaRPr>
          </a:p>
        </p:txBody>
      </p:sp>
      <p:pic>
        <p:nvPicPr>
          <p:cNvPr id="8" name="Content Placeholder 4" descr="Leuing-Fly.jpg">
            <a:hlinkClick r:id="rId4" action="ppaction://hlinkfile"/>
          </p:cNvPr>
          <p:cNvPicPr>
            <a:picLocks noChangeAspect="1"/>
          </p:cNvPicPr>
          <p:nvPr/>
        </p:nvPicPr>
        <p:blipFill>
          <a:blip r:embed="rId5" cstate="print"/>
          <a:srcRect/>
          <a:stretch>
            <a:fillRect/>
          </a:stretch>
        </p:blipFill>
        <p:spPr bwMode="auto">
          <a:xfrm>
            <a:off x="0" y="3505200"/>
            <a:ext cx="3657600" cy="33528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4"/>
          <p:cNvSpPr>
            <a:spLocks noGrp="1"/>
          </p:cNvSpPr>
          <p:nvPr>
            <p:ph type="title"/>
          </p:nvPr>
        </p:nvSpPr>
        <p:spPr>
          <a:xfrm>
            <a:off x="323850" y="188913"/>
            <a:ext cx="8374063" cy="1143000"/>
          </a:xfrm>
          <a:gradFill rotWithShape="0">
            <a:gsLst>
              <a:gs pos="0">
                <a:srgbClr val="000000"/>
              </a:gs>
              <a:gs pos="20000">
                <a:srgbClr val="000040"/>
              </a:gs>
              <a:gs pos="50000">
                <a:srgbClr val="400040"/>
              </a:gs>
              <a:gs pos="75000">
                <a:srgbClr val="8F0040"/>
              </a:gs>
              <a:gs pos="89999">
                <a:srgbClr val="F27300"/>
              </a:gs>
              <a:gs pos="100000">
                <a:srgbClr val="FFBF00"/>
              </a:gs>
            </a:gsLst>
            <a:lin ang="5400000"/>
          </a:gradFill>
          <a:ln>
            <a:solidFill>
              <a:schemeClr val="tx1"/>
            </a:solidFill>
            <a:miter lim="800000"/>
            <a:headEnd/>
            <a:tailEnd/>
          </a:ln>
        </p:spPr>
        <p:txBody>
          <a:bodyPr/>
          <a:lstStyle/>
          <a:p>
            <a:r>
              <a:rPr lang="en-AU" sz="5400" b="1" dirty="0" smtClean="0">
                <a:solidFill>
                  <a:schemeClr val="bg1"/>
                </a:solidFill>
              </a:rPr>
              <a:t>The Concept of Belonging</a:t>
            </a:r>
          </a:p>
        </p:txBody>
      </p:sp>
      <p:sp>
        <p:nvSpPr>
          <p:cNvPr id="5123" name="Content Placeholder 5"/>
          <p:cNvSpPr>
            <a:spLocks noGrp="1"/>
          </p:cNvSpPr>
          <p:nvPr>
            <p:ph idx="1"/>
          </p:nvPr>
        </p:nvSpPr>
        <p:spPr>
          <a:xfrm>
            <a:off x="395288" y="1484312"/>
            <a:ext cx="8353425" cy="5068887"/>
          </a:xfrm>
        </p:spPr>
        <p:txBody>
          <a:bodyPr>
            <a:normAutofit/>
          </a:bodyPr>
          <a:lstStyle/>
          <a:p>
            <a:pPr>
              <a:buFont typeface="Wingdings" pitchFamily="2" charset="2"/>
              <a:buChar char="§"/>
            </a:pPr>
            <a:r>
              <a:rPr lang="en-AU" sz="2900" dirty="0" smtClean="0"/>
              <a:t>How do you view the notion of belonging?</a:t>
            </a:r>
          </a:p>
          <a:p>
            <a:pPr>
              <a:buFont typeface="Wingdings" pitchFamily="2" charset="2"/>
              <a:buChar char="§"/>
            </a:pPr>
            <a:r>
              <a:rPr lang="en-AU" sz="2900" dirty="0" smtClean="0"/>
              <a:t>Do the texts invite you to belong to their worlds?</a:t>
            </a:r>
          </a:p>
          <a:p>
            <a:pPr>
              <a:buFont typeface="Wingdings" pitchFamily="2" charset="2"/>
              <a:buChar char="§"/>
            </a:pPr>
            <a:r>
              <a:rPr lang="en-AU" sz="2900" dirty="0" smtClean="0"/>
              <a:t>How do the texts represent the concept of belonging?</a:t>
            </a:r>
          </a:p>
          <a:p>
            <a:pPr>
              <a:buFont typeface="Wingdings" pitchFamily="2" charset="2"/>
              <a:buChar char="§"/>
            </a:pPr>
            <a:r>
              <a:rPr lang="en-AU" sz="2900" dirty="0" smtClean="0"/>
              <a:t>How does your perception and assumptions about belonging compare with that of the composers you are studying?</a:t>
            </a:r>
          </a:p>
          <a:p>
            <a:pPr>
              <a:buFont typeface="Wingdings" pitchFamily="2" charset="2"/>
              <a:buChar char="§"/>
            </a:pPr>
            <a:r>
              <a:rPr lang="en-AU" sz="2900" dirty="0" smtClean="0"/>
              <a:t>Has your perspective been challenged or altered? </a:t>
            </a:r>
          </a:p>
          <a:p>
            <a:pPr>
              <a:buFont typeface="Wingdings" pitchFamily="2" charset="2"/>
              <a:buChar char="§"/>
            </a:pPr>
            <a:r>
              <a:rPr lang="en-AU" sz="2900" dirty="0" smtClean="0"/>
              <a:t>What lines of argument have you developed as a result?</a:t>
            </a:r>
          </a:p>
        </p:txBody>
      </p:sp>
    </p:spTree>
    <p:extLst>
      <p:ext uri="{BB962C8B-B14F-4D97-AF65-F5344CB8AC3E}">
        <p14:creationId xmlns:p14="http://schemas.microsoft.com/office/powerpoint/2010/main" val="14788726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0">
                <a:srgbClr val="03D4A8"/>
              </a:gs>
              <a:gs pos="25000">
                <a:srgbClr val="21D6E0"/>
              </a:gs>
              <a:gs pos="75000">
                <a:srgbClr val="0087E6"/>
              </a:gs>
              <a:gs pos="100000">
                <a:srgbClr val="005CBF"/>
              </a:gs>
            </a:gsLst>
            <a:lin ang="5400000" scaled="0"/>
          </a:gradFill>
          <a:ln>
            <a:solidFill>
              <a:schemeClr val="tx1"/>
            </a:solidFill>
          </a:ln>
        </p:spPr>
        <p:txBody>
          <a:bodyPr rtlCol="0">
            <a:normAutofit/>
          </a:bodyPr>
          <a:lstStyle/>
          <a:p>
            <a:pPr eaLnBrk="1" fontAlgn="auto" hangingPunct="1">
              <a:spcAft>
                <a:spcPts val="0"/>
              </a:spcAft>
              <a:defRPr/>
            </a:pPr>
            <a:r>
              <a:rPr lang="en-US" sz="6600" b="1" dirty="0" smtClean="0">
                <a:solidFill>
                  <a:schemeClr val="bg1"/>
                </a:solidFill>
              </a:rPr>
              <a:t>The Concepts</a:t>
            </a:r>
            <a:endParaRPr lang="en-US" sz="6600" b="1" dirty="0">
              <a:solidFill>
                <a:schemeClr val="bg1"/>
              </a:solidFill>
            </a:endParaRPr>
          </a:p>
        </p:txBody>
      </p:sp>
      <p:sp>
        <p:nvSpPr>
          <p:cNvPr id="4099" name="Content Placeholder 2"/>
          <p:cNvSpPr>
            <a:spLocks noGrp="1"/>
          </p:cNvSpPr>
          <p:nvPr>
            <p:ph idx="1"/>
          </p:nvPr>
        </p:nvSpPr>
        <p:spPr>
          <a:xfrm>
            <a:off x="457200" y="1628775"/>
            <a:ext cx="8229600" cy="4848225"/>
          </a:xfrm>
        </p:spPr>
        <p:txBody>
          <a:bodyPr>
            <a:normAutofit fontScale="47500" lnSpcReduction="20000"/>
          </a:bodyPr>
          <a:lstStyle/>
          <a:p>
            <a:pPr eaLnBrk="1" hangingPunct="1">
              <a:lnSpc>
                <a:spcPct val="120000"/>
              </a:lnSpc>
              <a:spcBef>
                <a:spcPts val="0"/>
              </a:spcBef>
              <a:buFont typeface="Wingdings" pitchFamily="2" charset="2"/>
              <a:buChar char="§"/>
              <a:defRPr/>
            </a:pPr>
            <a:r>
              <a:rPr lang="en-US" sz="5100" b="1" dirty="0" smtClean="0"/>
              <a:t>Representation: </a:t>
            </a:r>
            <a:r>
              <a:rPr lang="en-US" sz="5100" dirty="0" smtClean="0"/>
              <a:t>You need to explore, critically analyse and evaluate why and how the texts have used textual features and forms to shape meaning and influence responses.</a:t>
            </a:r>
            <a:r>
              <a:rPr lang="en-US" sz="5100" b="1" dirty="0" smtClean="0"/>
              <a:t> </a:t>
            </a:r>
          </a:p>
          <a:p>
            <a:pPr>
              <a:lnSpc>
                <a:spcPct val="120000"/>
              </a:lnSpc>
              <a:spcBef>
                <a:spcPts val="0"/>
              </a:spcBef>
              <a:buFont typeface="Wingdings" pitchFamily="2" charset="2"/>
              <a:buChar char="§"/>
              <a:defRPr/>
            </a:pPr>
            <a:r>
              <a:rPr lang="en-AU" sz="5100" b="1" dirty="0" smtClean="0"/>
              <a:t>Contextualisation: </a:t>
            </a:r>
            <a:r>
              <a:rPr lang="en-AU" sz="5100" dirty="0" smtClean="0"/>
              <a:t>How your personal, cultural, social and historical context affects your perspective of belonging. Integrate the significant aspects of context throughout your response.</a:t>
            </a:r>
          </a:p>
          <a:p>
            <a:pPr>
              <a:lnSpc>
                <a:spcPct val="120000"/>
              </a:lnSpc>
              <a:spcBef>
                <a:spcPts val="0"/>
              </a:spcBef>
              <a:buFont typeface="Wingdings" pitchFamily="2" charset="2"/>
              <a:buChar char="§"/>
              <a:defRPr/>
            </a:pPr>
            <a:r>
              <a:rPr lang="en-AU" sz="5100" b="1" dirty="0" smtClean="0"/>
              <a:t>Interrelationships:</a:t>
            </a:r>
            <a:r>
              <a:rPr lang="en-AU" sz="5100" dirty="0" smtClean="0"/>
              <a:t> </a:t>
            </a:r>
            <a:r>
              <a:rPr lang="en-US" sz="5100" dirty="0" smtClean="0"/>
              <a:t>You need to find other texts that enable you to make meaningful connections with your prescribed text. These texts of your own choosing should support and challenge how your prescribed text represents belonging ensuring that you can develop a range of informed theses or lines of argument. </a:t>
            </a:r>
          </a:p>
          <a:p>
            <a:pPr>
              <a:buFont typeface="Arial" pitchFamily="34" charset="0"/>
              <a:buNone/>
              <a:defRPr/>
            </a:pPr>
            <a:endParaRPr lang="en-AU" sz="3300" dirty="0" smtClean="0"/>
          </a:p>
          <a:p>
            <a:pPr>
              <a:buFont typeface="Wingdings" pitchFamily="2" charset="2"/>
              <a:buChar char="§"/>
              <a:defRPr/>
            </a:pPr>
            <a:endParaRPr lang="en-US" sz="3300" dirty="0" smtClean="0"/>
          </a:p>
          <a:p>
            <a:pPr eaLnBrk="1" hangingPunct="1">
              <a:lnSpc>
                <a:spcPct val="90000"/>
              </a:lnSpc>
              <a:buFont typeface="Arial" pitchFamily="34" charset="0"/>
              <a:buChar char="•"/>
              <a:defRPr/>
            </a:pPr>
            <a:endParaRPr lang="en-US" sz="3000" dirty="0" smtClean="0"/>
          </a:p>
        </p:txBody>
      </p:sp>
    </p:spTree>
    <p:extLst>
      <p:ext uri="{BB962C8B-B14F-4D97-AF65-F5344CB8AC3E}">
        <p14:creationId xmlns:p14="http://schemas.microsoft.com/office/powerpoint/2010/main" val="39092990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4638"/>
            <a:ext cx="8229600" cy="1173162"/>
          </a:xfrm>
          <a:gradFill>
            <a:gsLst>
              <a:gs pos="0">
                <a:srgbClr val="03D4A8"/>
              </a:gs>
              <a:gs pos="25000">
                <a:srgbClr val="21D6E0"/>
              </a:gs>
              <a:gs pos="75000">
                <a:srgbClr val="0087E6"/>
              </a:gs>
              <a:gs pos="100000">
                <a:srgbClr val="005CBF"/>
              </a:gs>
            </a:gsLst>
            <a:lin ang="5400000" scaled="0"/>
          </a:gradFill>
          <a:ln>
            <a:solidFill>
              <a:schemeClr val="tx1"/>
            </a:solidFill>
          </a:ln>
        </p:spPr>
        <p:txBody>
          <a:bodyPr rtlCol="0">
            <a:normAutofit/>
          </a:bodyPr>
          <a:lstStyle/>
          <a:p>
            <a:pPr eaLnBrk="1" fontAlgn="auto" hangingPunct="1">
              <a:spcAft>
                <a:spcPts val="0"/>
              </a:spcAft>
              <a:defRPr/>
            </a:pPr>
            <a:r>
              <a:rPr lang="en-US" sz="6600" b="1" dirty="0" smtClean="0">
                <a:solidFill>
                  <a:schemeClr val="bg1"/>
                </a:solidFill>
              </a:rPr>
              <a:t>The Concepts</a:t>
            </a:r>
          </a:p>
        </p:txBody>
      </p:sp>
      <p:sp>
        <p:nvSpPr>
          <p:cNvPr id="6147" name="Content Placeholder 2"/>
          <p:cNvSpPr>
            <a:spLocks noGrp="1"/>
          </p:cNvSpPr>
          <p:nvPr>
            <p:ph idx="1"/>
          </p:nvPr>
        </p:nvSpPr>
        <p:spPr>
          <a:xfrm>
            <a:off x="457200" y="1600200"/>
            <a:ext cx="8229600" cy="4953000"/>
          </a:xfrm>
        </p:spPr>
        <p:txBody>
          <a:bodyPr>
            <a:normAutofit lnSpcReduction="10000"/>
          </a:bodyPr>
          <a:lstStyle/>
          <a:p>
            <a:pPr eaLnBrk="1" hangingPunct="1">
              <a:buFont typeface="Wingdings" pitchFamily="2" charset="2"/>
              <a:buChar char="§"/>
            </a:pPr>
            <a:r>
              <a:rPr lang="en-US" sz="3400" b="1" dirty="0" smtClean="0"/>
              <a:t>Perceptions:</a:t>
            </a:r>
            <a:r>
              <a:rPr lang="en-US" sz="3400" dirty="0" smtClean="0"/>
              <a:t> You must take into consideration the composers’ contexts and your own context to appreciate how they interpret belonging and how you respond to this perception of belonging. Perception refers to the interplay of recognition and interpretation and is influenced by our preconceived ideas, memories, experiences and senses. It can alter and even distort how we view the notion of belonging. </a:t>
            </a:r>
            <a:endParaRPr lang="en-US" sz="3400" b="1" i="1" dirty="0" smtClean="0"/>
          </a:p>
          <a:p>
            <a:pPr eaLnBrk="1" hangingPunct="1">
              <a:buFont typeface="Arial" charset="0"/>
              <a:buNone/>
            </a:pPr>
            <a:endParaRPr lang="en-US" sz="2900" dirty="0" smtClean="0"/>
          </a:p>
          <a:p>
            <a:pPr eaLnBrk="1" hangingPunct="1"/>
            <a:endParaRPr lang="en-US" dirty="0" smtClean="0"/>
          </a:p>
        </p:txBody>
      </p:sp>
    </p:spTree>
    <p:extLst>
      <p:ext uri="{BB962C8B-B14F-4D97-AF65-F5344CB8AC3E}">
        <p14:creationId xmlns:p14="http://schemas.microsoft.com/office/powerpoint/2010/main" val="22025265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gradFill>
            <a:gsLst>
              <a:gs pos="0">
                <a:srgbClr val="03D4A8"/>
              </a:gs>
              <a:gs pos="25000">
                <a:srgbClr val="21D6E0"/>
              </a:gs>
              <a:gs pos="75000">
                <a:srgbClr val="0087E6"/>
              </a:gs>
              <a:gs pos="100000">
                <a:srgbClr val="005CBF"/>
              </a:gs>
            </a:gsLst>
            <a:lin ang="5400000" scaled="0"/>
          </a:gradFill>
          <a:ln>
            <a:solidFill>
              <a:schemeClr val="tx1"/>
            </a:solidFill>
          </a:ln>
          <a:effectLst>
            <a:outerShdw dist="107763" dir="18900000" algn="ctr" rotWithShape="0">
              <a:srgbClr val="808080">
                <a:alpha val="50000"/>
              </a:srgbClr>
            </a:outerShdw>
          </a:effectLst>
        </p:spPr>
        <p:txBody>
          <a:bodyPr>
            <a:normAutofit/>
          </a:bodyPr>
          <a:lstStyle/>
          <a:p>
            <a:pPr eaLnBrk="1" hangingPunct="1">
              <a:defRPr/>
            </a:pPr>
            <a:r>
              <a:rPr lang="en-AU" sz="6000" b="1" dirty="0" smtClean="0">
                <a:solidFill>
                  <a:schemeClr val="bg1"/>
                </a:solidFill>
              </a:rPr>
              <a:t>Section 1: Reading Task</a:t>
            </a:r>
            <a:endParaRPr lang="en-AU" sz="6000" b="1" dirty="0">
              <a:solidFill>
                <a:schemeClr val="bg1"/>
              </a:solidFill>
            </a:endParaRPr>
          </a:p>
        </p:txBody>
      </p:sp>
      <p:sp>
        <p:nvSpPr>
          <p:cNvPr id="11267" name="Content Placeholder 5"/>
          <p:cNvSpPr>
            <a:spLocks noGrp="1"/>
          </p:cNvSpPr>
          <p:nvPr>
            <p:ph idx="1"/>
          </p:nvPr>
        </p:nvSpPr>
        <p:spPr>
          <a:xfrm>
            <a:off x="457200" y="1600200"/>
            <a:ext cx="8229600" cy="4876800"/>
          </a:xfrm>
        </p:spPr>
        <p:txBody>
          <a:bodyPr>
            <a:normAutofit/>
          </a:bodyPr>
          <a:lstStyle/>
          <a:p>
            <a:pPr eaLnBrk="1" hangingPunct="1">
              <a:buFont typeface="Wingdings" pitchFamily="2" charset="2"/>
              <a:buChar char="§"/>
            </a:pPr>
            <a:r>
              <a:rPr lang="en-US" sz="2800" i="1" dirty="0" smtClean="0"/>
              <a:t>“Strong responses demonstrated perception and insight into the ideas embedded in the texts and supported a thesis with effective textual evidence.”</a:t>
            </a:r>
          </a:p>
          <a:p>
            <a:pPr eaLnBrk="1" hangingPunct="1">
              <a:buFont typeface="Wingdings" pitchFamily="2" charset="2"/>
              <a:buChar char="§"/>
            </a:pPr>
            <a:r>
              <a:rPr lang="en-US" sz="2800" i="1" dirty="0" smtClean="0"/>
              <a:t>“Weaker responses simply described the content of either the written or visual without linking them</a:t>
            </a:r>
            <a:r>
              <a:rPr lang="en-US" sz="2800" dirty="0" smtClean="0"/>
              <a:t>” </a:t>
            </a:r>
          </a:p>
          <a:p>
            <a:pPr eaLnBrk="1" hangingPunct="1">
              <a:buFont typeface="Wingdings" pitchFamily="2" charset="2"/>
              <a:buChar char="§"/>
            </a:pPr>
            <a:r>
              <a:rPr lang="en-US" sz="2800" i="1" dirty="0" smtClean="0"/>
              <a:t>“A discussion which focused primarily on language techniques often restricted the candidates’ opportunity to demonstrate their understanding of the ideas in the texts or to develop their ideas effectively”</a:t>
            </a:r>
            <a:endParaRPr lang="en-US" sz="2800" dirty="0" smtClean="0"/>
          </a:p>
        </p:txBody>
      </p:sp>
    </p:spTree>
    <p:extLst>
      <p:ext uri="{BB962C8B-B14F-4D97-AF65-F5344CB8AC3E}">
        <p14:creationId xmlns:p14="http://schemas.microsoft.com/office/powerpoint/2010/main" val="32780925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0825" y="260350"/>
            <a:ext cx="2881313" cy="687388"/>
          </a:xfrm>
          <a:solidFill>
            <a:srgbClr val="BFD5EF"/>
          </a:solidFill>
          <a:ln>
            <a:solidFill>
              <a:schemeClr val="tx1"/>
            </a:solidFill>
          </a:ln>
          <a:effectLst>
            <a:outerShdw dist="107763" dir="18900000" algn="ctr" rotWithShape="0">
              <a:srgbClr val="808080">
                <a:alpha val="50000"/>
              </a:srgbClr>
            </a:outerShdw>
          </a:effectLst>
        </p:spPr>
        <p:txBody>
          <a:bodyPr/>
          <a:lstStyle/>
          <a:p>
            <a:pPr algn="ctr" eaLnBrk="1" hangingPunct="1">
              <a:defRPr/>
            </a:pPr>
            <a:r>
              <a:rPr lang="en-AU" sz="3600" dirty="0" smtClean="0"/>
              <a:t>Reading Task</a:t>
            </a:r>
            <a:endParaRPr lang="en-AU" sz="3600" dirty="0"/>
          </a:p>
        </p:txBody>
      </p:sp>
      <p:sp>
        <p:nvSpPr>
          <p:cNvPr id="12291" name="Text Placeholder 5"/>
          <p:cNvSpPr>
            <a:spLocks noGrp="1"/>
          </p:cNvSpPr>
          <p:nvPr>
            <p:ph type="body" sz="half" idx="2"/>
          </p:nvPr>
        </p:nvSpPr>
        <p:spPr>
          <a:xfrm>
            <a:off x="142875" y="1071562"/>
            <a:ext cx="3071813" cy="5634037"/>
          </a:xfrm>
        </p:spPr>
        <p:txBody>
          <a:bodyPr>
            <a:normAutofit/>
          </a:bodyPr>
          <a:lstStyle/>
          <a:p>
            <a:pPr eaLnBrk="1" hangingPunct="1">
              <a:buFont typeface="Wingdings" pitchFamily="2" charset="2"/>
              <a:buChar char="§"/>
            </a:pPr>
            <a:r>
              <a:rPr lang="en-US" sz="2800" dirty="0" smtClean="0"/>
              <a:t>The ideas!</a:t>
            </a:r>
          </a:p>
          <a:p>
            <a:pPr eaLnBrk="1" hangingPunct="1">
              <a:buFont typeface="Wingdings" pitchFamily="2" charset="2"/>
              <a:buChar char="§"/>
            </a:pPr>
            <a:r>
              <a:rPr lang="en-US" sz="2800" dirty="0" smtClean="0"/>
              <a:t>Composer’s purpose and attitude towards belonging</a:t>
            </a:r>
          </a:p>
          <a:p>
            <a:pPr eaLnBrk="1" hangingPunct="1">
              <a:buFont typeface="Wingdings" pitchFamily="2" charset="2"/>
              <a:buChar char="§"/>
            </a:pPr>
            <a:r>
              <a:rPr lang="en-US" sz="2800" dirty="0" smtClean="0"/>
              <a:t>How language features, form and structure represent belonging</a:t>
            </a:r>
          </a:p>
          <a:p>
            <a:pPr eaLnBrk="1" hangingPunct="1">
              <a:buFont typeface="Wingdings" pitchFamily="2" charset="2"/>
              <a:buChar char="§"/>
            </a:pPr>
            <a:r>
              <a:rPr lang="en-US" sz="2800" dirty="0" smtClean="0"/>
              <a:t>How students personally respond to the texts</a:t>
            </a:r>
          </a:p>
          <a:p>
            <a:pPr eaLnBrk="1" hangingPunct="1"/>
            <a:endParaRPr lang="en-AU" dirty="0" smtClean="0"/>
          </a:p>
        </p:txBody>
      </p:sp>
      <p:pic>
        <p:nvPicPr>
          <p:cNvPr id="12292" name="Content Placeholder 8" descr="refugees4.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325813" y="-26988"/>
            <a:ext cx="5818187" cy="6884988"/>
          </a:xfrm>
        </p:spPr>
      </p:pic>
    </p:spTree>
    <p:extLst>
      <p:ext uri="{BB962C8B-B14F-4D97-AF65-F5344CB8AC3E}">
        <p14:creationId xmlns:p14="http://schemas.microsoft.com/office/powerpoint/2010/main" val="1216845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gradFill>
            <a:gsLst>
              <a:gs pos="0">
                <a:srgbClr val="03D4A8"/>
              </a:gs>
              <a:gs pos="25000">
                <a:srgbClr val="21D6E0"/>
              </a:gs>
              <a:gs pos="75000">
                <a:srgbClr val="0087E6"/>
              </a:gs>
              <a:gs pos="100000">
                <a:srgbClr val="005CBF"/>
              </a:gs>
            </a:gsLst>
            <a:lin ang="5400000" scaled="0"/>
          </a:gradFill>
          <a:ln>
            <a:solidFill>
              <a:schemeClr val="tx1"/>
            </a:solidFill>
          </a:ln>
          <a:effectLst>
            <a:outerShdw dist="107763" dir="18900000" algn="ctr" rotWithShape="0">
              <a:srgbClr val="808080">
                <a:alpha val="50000"/>
              </a:srgbClr>
            </a:outerShdw>
          </a:effectLst>
        </p:spPr>
        <p:txBody>
          <a:bodyPr/>
          <a:lstStyle/>
          <a:p>
            <a:pPr eaLnBrk="1" hangingPunct="1">
              <a:defRPr/>
            </a:pPr>
            <a:r>
              <a:rPr lang="en-AU" sz="5500" b="1" dirty="0" smtClean="0">
                <a:solidFill>
                  <a:schemeClr val="bg1"/>
                </a:solidFill>
              </a:rPr>
              <a:t>Section 1: Reading Task</a:t>
            </a:r>
            <a:endParaRPr lang="en-AU" sz="5500" b="1" dirty="0">
              <a:solidFill>
                <a:schemeClr val="bg1"/>
              </a:solidFill>
            </a:endParaRPr>
          </a:p>
        </p:txBody>
      </p:sp>
      <p:sp>
        <p:nvSpPr>
          <p:cNvPr id="13315" name="Content Placeholder 5"/>
          <p:cNvSpPr>
            <a:spLocks noGrp="1"/>
          </p:cNvSpPr>
          <p:nvPr>
            <p:ph idx="1"/>
          </p:nvPr>
        </p:nvSpPr>
        <p:spPr>
          <a:xfrm>
            <a:off x="457200" y="1600200"/>
            <a:ext cx="8229600" cy="4781550"/>
          </a:xfrm>
        </p:spPr>
        <p:txBody>
          <a:bodyPr/>
          <a:lstStyle/>
          <a:p>
            <a:pPr eaLnBrk="1" hangingPunct="1"/>
            <a:r>
              <a:rPr lang="en-US" sz="3300" b="1" dirty="0" smtClean="0">
                <a:solidFill>
                  <a:srgbClr val="A50021"/>
                </a:solidFill>
              </a:rPr>
              <a:t>How</a:t>
            </a:r>
            <a:r>
              <a:rPr lang="en-US" sz="3300" dirty="0" smtClean="0"/>
              <a:t> the composer shapes understanding of and the response to the concept of ‘Belonging’</a:t>
            </a:r>
          </a:p>
          <a:p>
            <a:pPr eaLnBrk="1" hangingPunct="1">
              <a:buFont typeface="Wingdings" pitchFamily="2" charset="2"/>
              <a:buChar char="§"/>
            </a:pPr>
            <a:r>
              <a:rPr lang="en-US" sz="3300" dirty="0" smtClean="0"/>
              <a:t>Identify the feature</a:t>
            </a:r>
          </a:p>
          <a:p>
            <a:pPr eaLnBrk="1" hangingPunct="1">
              <a:buFont typeface="Wingdings" pitchFamily="2" charset="2"/>
              <a:buChar char="§"/>
            </a:pPr>
            <a:r>
              <a:rPr lang="en-US" sz="3300" dirty="0" smtClean="0"/>
              <a:t>Exemplify the feature</a:t>
            </a:r>
          </a:p>
          <a:p>
            <a:pPr eaLnBrk="1" hangingPunct="1">
              <a:buFont typeface="Wingdings" pitchFamily="2" charset="2"/>
              <a:buChar char="§"/>
            </a:pPr>
            <a:r>
              <a:rPr lang="en-US" sz="3300" dirty="0" smtClean="0"/>
              <a:t>Explain the impact of the feature </a:t>
            </a:r>
          </a:p>
          <a:p>
            <a:pPr eaLnBrk="1" hangingPunct="1">
              <a:buFont typeface="Wingdings" pitchFamily="2" charset="2"/>
              <a:buChar char="§"/>
            </a:pPr>
            <a:r>
              <a:rPr lang="en-US" sz="3300" dirty="0" smtClean="0"/>
              <a:t>Extrapolate by discussing why the composer used the feature</a:t>
            </a:r>
          </a:p>
        </p:txBody>
      </p:sp>
    </p:spTree>
    <p:extLst>
      <p:ext uri="{BB962C8B-B14F-4D97-AF65-F5344CB8AC3E}">
        <p14:creationId xmlns:p14="http://schemas.microsoft.com/office/powerpoint/2010/main" val="34053548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3886200" cy="1143000"/>
          </a:xfrm>
          <a:gradFill>
            <a:gsLst>
              <a:gs pos="0">
                <a:srgbClr val="FFF200"/>
              </a:gs>
              <a:gs pos="0">
                <a:srgbClr val="FF7A00"/>
              </a:gs>
              <a:gs pos="53000">
                <a:schemeClr val="bg1">
                  <a:lumMod val="50000"/>
                </a:schemeClr>
              </a:gs>
              <a:gs pos="76000">
                <a:schemeClr val="tx1"/>
              </a:gs>
            </a:gsLst>
            <a:lin ang="5400000" scaled="0"/>
          </a:gradFill>
          <a:ln>
            <a:solidFill>
              <a:schemeClr val="tx1"/>
            </a:solidFill>
          </a:ln>
        </p:spPr>
        <p:txBody>
          <a:bodyPr>
            <a:normAutofit/>
          </a:bodyPr>
          <a:lstStyle/>
          <a:p>
            <a:r>
              <a:rPr lang="en-AU" sz="6600" b="1" dirty="0" smtClean="0">
                <a:solidFill>
                  <a:schemeClr val="bg1"/>
                </a:solidFill>
              </a:rPr>
              <a:t>Tactics</a:t>
            </a:r>
            <a:endParaRPr lang="en-AU" sz="6600" b="1" dirty="0">
              <a:solidFill>
                <a:schemeClr val="bg1"/>
              </a:solidFill>
            </a:endParaRPr>
          </a:p>
        </p:txBody>
      </p:sp>
      <p:sp>
        <p:nvSpPr>
          <p:cNvPr id="3" name="Content Placeholder 2"/>
          <p:cNvSpPr>
            <a:spLocks noGrp="1"/>
          </p:cNvSpPr>
          <p:nvPr>
            <p:ph idx="1"/>
          </p:nvPr>
        </p:nvSpPr>
        <p:spPr>
          <a:xfrm>
            <a:off x="381000" y="1600200"/>
            <a:ext cx="3733800" cy="5029200"/>
          </a:xfrm>
        </p:spPr>
        <p:txBody>
          <a:bodyPr>
            <a:normAutofit fontScale="85000" lnSpcReduction="20000"/>
          </a:bodyPr>
          <a:lstStyle/>
          <a:p>
            <a:pPr>
              <a:buFont typeface="Wingdings" pitchFamily="2" charset="2"/>
              <a:buChar char="§"/>
            </a:pPr>
            <a:r>
              <a:rPr lang="en-AU" sz="3700" dirty="0" smtClean="0"/>
              <a:t>Highlighting</a:t>
            </a:r>
          </a:p>
          <a:p>
            <a:pPr>
              <a:buFont typeface="Wingdings" pitchFamily="2" charset="2"/>
              <a:buChar char="§"/>
            </a:pPr>
            <a:r>
              <a:rPr lang="en-AU" sz="3700" dirty="0" smtClean="0"/>
              <a:t>Overarching theme</a:t>
            </a:r>
          </a:p>
          <a:p>
            <a:pPr>
              <a:buFont typeface="Wingdings" pitchFamily="2" charset="2"/>
              <a:buChar char="§"/>
            </a:pPr>
            <a:r>
              <a:rPr lang="en-AU" sz="3700" dirty="0" smtClean="0"/>
              <a:t>Final question:</a:t>
            </a:r>
          </a:p>
          <a:p>
            <a:pPr>
              <a:buFontTx/>
              <a:buChar char="-"/>
            </a:pPr>
            <a:r>
              <a:rPr lang="en-AU" sz="3700" dirty="0" smtClean="0"/>
              <a:t>Concept driven</a:t>
            </a:r>
          </a:p>
          <a:p>
            <a:pPr>
              <a:buFontTx/>
              <a:buChar char="-"/>
            </a:pPr>
            <a:r>
              <a:rPr lang="en-AU" sz="3700" dirty="0" smtClean="0"/>
              <a:t>Line of argument in first topic sentence</a:t>
            </a:r>
          </a:p>
          <a:p>
            <a:pPr>
              <a:buFontTx/>
              <a:buChar char="-"/>
            </a:pPr>
            <a:r>
              <a:rPr lang="en-AU" sz="3700" dirty="0" smtClean="0"/>
              <a:t>Synthesis </a:t>
            </a:r>
          </a:p>
          <a:p>
            <a:pPr>
              <a:buFontTx/>
              <a:buChar char="-"/>
            </a:pPr>
            <a:r>
              <a:rPr lang="en-AU" sz="3700" dirty="0" smtClean="0"/>
              <a:t>Mini-essay</a:t>
            </a:r>
          </a:p>
          <a:p>
            <a:pPr>
              <a:buFontTx/>
              <a:buChar char="-"/>
            </a:pPr>
            <a:r>
              <a:rPr lang="en-AU" sz="3700" dirty="0" smtClean="0"/>
              <a:t>End with an evaluative statement</a:t>
            </a:r>
            <a:endParaRPr lang="en-AU" dirty="0" smtClean="0"/>
          </a:p>
          <a:p>
            <a:pPr>
              <a:buFont typeface="Wingdings" pitchFamily="2" charset="2"/>
              <a:buChar char="§"/>
            </a:pPr>
            <a:endParaRPr lang="en-AU" dirty="0"/>
          </a:p>
        </p:txBody>
      </p:sp>
      <p:pic>
        <p:nvPicPr>
          <p:cNvPr id="1026" name="Picture 2" descr="http://3.bp.blogspot.com/_ynT1mUBTloo/TTRQzluJ1VI/AAAAAAAAARg/9vYGq-SZ0FY/s1600/exam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9392" y="0"/>
            <a:ext cx="4864608" cy="32004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9392" y="3200400"/>
            <a:ext cx="4864608"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1440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4419600" cy="1020762"/>
          </a:xfrm>
          <a:solidFill>
            <a:srgbClr val="002060"/>
          </a:solidFill>
          <a:ln>
            <a:solidFill>
              <a:schemeClr val="tx1"/>
            </a:solidFill>
          </a:ln>
        </p:spPr>
        <p:txBody>
          <a:bodyPr>
            <a:noAutofit/>
          </a:bodyPr>
          <a:lstStyle/>
          <a:p>
            <a:r>
              <a:rPr lang="en-US" sz="4000" b="1" dirty="0" smtClean="0">
                <a:solidFill>
                  <a:schemeClr val="bg1"/>
                </a:solidFill>
              </a:rPr>
              <a:t>Imaginative Writing</a:t>
            </a:r>
            <a:endParaRPr lang="en-US" sz="4000" b="1" dirty="0">
              <a:solidFill>
                <a:schemeClr val="bg1"/>
              </a:solidFill>
            </a:endParaRPr>
          </a:p>
        </p:txBody>
      </p:sp>
      <p:sp>
        <p:nvSpPr>
          <p:cNvPr id="3" name="Content Placeholder 2"/>
          <p:cNvSpPr>
            <a:spLocks noGrp="1"/>
          </p:cNvSpPr>
          <p:nvPr>
            <p:ph idx="1"/>
          </p:nvPr>
        </p:nvSpPr>
        <p:spPr>
          <a:xfrm>
            <a:off x="304800" y="1371600"/>
            <a:ext cx="4267200" cy="5105400"/>
          </a:xfrm>
        </p:spPr>
        <p:txBody>
          <a:bodyPr>
            <a:noAutofit/>
          </a:bodyPr>
          <a:lstStyle/>
          <a:p>
            <a:pPr>
              <a:buFont typeface="Wingdings" pitchFamily="2" charset="2"/>
              <a:buChar char="§"/>
            </a:pPr>
            <a:r>
              <a:rPr lang="en-US" sz="4200" dirty="0" smtClean="0"/>
              <a:t>Writing is a craft that can be learned and transformed to become artistry!</a:t>
            </a:r>
          </a:p>
          <a:p>
            <a:pPr>
              <a:buFont typeface="Wingdings" pitchFamily="2" charset="2"/>
              <a:buChar char="§"/>
            </a:pPr>
            <a:r>
              <a:rPr lang="en-US" sz="4200" dirty="0" smtClean="0"/>
              <a:t>Explicitly focus on the craft and artistry!</a:t>
            </a:r>
          </a:p>
        </p:txBody>
      </p:sp>
      <p:pic>
        <p:nvPicPr>
          <p:cNvPr id="4" name="Picture 3" descr="Picture1.gif"/>
          <p:cNvPicPr>
            <a:picLocks noChangeAspect="1"/>
          </p:cNvPicPr>
          <p:nvPr/>
        </p:nvPicPr>
        <p:blipFill>
          <a:blip r:embed="rId2" cstate="print"/>
          <a:stretch>
            <a:fillRect/>
          </a:stretch>
        </p:blipFill>
        <p:spPr>
          <a:xfrm>
            <a:off x="4800600" y="0"/>
            <a:ext cx="4343400" cy="6858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29415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gradFill>
            <a:gsLst>
              <a:gs pos="0">
                <a:srgbClr val="5E9EFF"/>
              </a:gs>
              <a:gs pos="39999">
                <a:srgbClr val="85C2FF"/>
              </a:gs>
              <a:gs pos="70000">
                <a:srgbClr val="C4D6EB"/>
              </a:gs>
              <a:gs pos="100000">
                <a:srgbClr val="FFEBFA"/>
              </a:gs>
            </a:gsLst>
            <a:lin ang="5400000" scaled="0"/>
          </a:gradFill>
          <a:ln>
            <a:solidFill>
              <a:schemeClr val="tx1"/>
            </a:solidFill>
          </a:ln>
          <a:effectLst>
            <a:outerShdw dist="107763" dir="18900000" algn="ctr" rotWithShape="0">
              <a:srgbClr val="808080">
                <a:alpha val="50000"/>
              </a:srgbClr>
            </a:outerShdw>
          </a:effectLst>
        </p:spPr>
        <p:txBody>
          <a:bodyPr>
            <a:normAutofit/>
          </a:bodyPr>
          <a:lstStyle/>
          <a:p>
            <a:pPr eaLnBrk="1" hangingPunct="1">
              <a:defRPr/>
            </a:pPr>
            <a:r>
              <a:rPr lang="en-AU" sz="4000" b="1" dirty="0" smtClean="0"/>
              <a:t>Section II: Notes from Marking Centre</a:t>
            </a:r>
            <a:endParaRPr lang="en-AU" sz="4000" b="1" dirty="0"/>
          </a:p>
        </p:txBody>
      </p:sp>
      <p:sp>
        <p:nvSpPr>
          <p:cNvPr id="9219" name="Content Placeholder 5"/>
          <p:cNvSpPr>
            <a:spLocks noGrp="1"/>
          </p:cNvSpPr>
          <p:nvPr>
            <p:ph idx="1"/>
          </p:nvPr>
        </p:nvSpPr>
        <p:spPr>
          <a:xfrm>
            <a:off x="457200" y="1600200"/>
            <a:ext cx="8229600" cy="4953000"/>
          </a:xfrm>
        </p:spPr>
        <p:txBody>
          <a:bodyPr>
            <a:noAutofit/>
          </a:bodyPr>
          <a:lstStyle/>
          <a:p>
            <a:pPr eaLnBrk="1" hangingPunct="1">
              <a:buFont typeface="Wingdings" pitchFamily="2" charset="2"/>
              <a:buChar char="§"/>
            </a:pPr>
            <a:r>
              <a:rPr lang="en-US" sz="2800" i="1" dirty="0" smtClean="0"/>
              <a:t>‘They demonstrated structural complexity, </a:t>
            </a:r>
            <a:r>
              <a:rPr lang="en-US" sz="2800" b="1" i="1" dirty="0" smtClean="0">
                <a:solidFill>
                  <a:srgbClr val="A50021"/>
                </a:solidFill>
              </a:rPr>
              <a:t>cohesion</a:t>
            </a:r>
            <a:r>
              <a:rPr lang="en-US" sz="2800" i="1" dirty="0" smtClean="0"/>
              <a:t>, the use of an authentic, sustained and engaging </a:t>
            </a:r>
            <a:r>
              <a:rPr lang="en-US" sz="2800" b="1" i="1" dirty="0" smtClean="0">
                <a:solidFill>
                  <a:schemeClr val="accent2">
                    <a:lumMod val="75000"/>
                  </a:schemeClr>
                </a:solidFill>
              </a:rPr>
              <a:t>voice…mechanics of language</a:t>
            </a:r>
            <a:r>
              <a:rPr lang="en-US" sz="2800" i="1" dirty="0" smtClean="0"/>
              <a:t>, punctuation, sentence structure and paragraphing were applied </a:t>
            </a:r>
            <a:r>
              <a:rPr lang="en-US" sz="2800" b="1" i="1" dirty="0" smtClean="0">
                <a:solidFill>
                  <a:srgbClr val="A50021"/>
                </a:solidFill>
              </a:rPr>
              <a:t>skillfully</a:t>
            </a:r>
            <a:r>
              <a:rPr lang="en-US" sz="2800" i="1" dirty="0" smtClean="0"/>
              <a:t> in these responses’ </a:t>
            </a:r>
            <a:r>
              <a:rPr lang="en-US" sz="2800" dirty="0" smtClean="0"/>
              <a:t>2007 Feedback.</a:t>
            </a:r>
          </a:p>
          <a:p>
            <a:pPr>
              <a:buFont typeface="Wingdings" pitchFamily="2" charset="2"/>
              <a:buChar char="§"/>
            </a:pPr>
            <a:r>
              <a:rPr lang="en-US" sz="2800" i="1" dirty="0" smtClean="0"/>
              <a:t>‘They explored the ways relationships contribute to a sense of belonging with insight, </a:t>
            </a:r>
            <a:r>
              <a:rPr lang="en-US" sz="2800" b="1" i="1" dirty="0" smtClean="0">
                <a:solidFill>
                  <a:schemeClr val="accent2">
                    <a:lumMod val="75000"/>
                  </a:schemeClr>
                </a:solidFill>
              </a:rPr>
              <a:t>complexity and/or subtlety</a:t>
            </a:r>
            <a:r>
              <a:rPr lang="en-US" sz="2800" i="1" dirty="0" smtClean="0">
                <a:solidFill>
                  <a:schemeClr val="accent2">
                    <a:lumMod val="75000"/>
                  </a:schemeClr>
                </a:solidFill>
              </a:rPr>
              <a:t>.</a:t>
            </a:r>
            <a:r>
              <a:rPr lang="en-US" sz="2800" i="1" dirty="0" smtClean="0"/>
              <a:t> These responses displayed originality and </a:t>
            </a:r>
            <a:r>
              <a:rPr lang="en-US" sz="2800" b="1" i="1" dirty="0" smtClean="0">
                <a:solidFill>
                  <a:schemeClr val="accent2">
                    <a:lumMod val="75000"/>
                  </a:schemeClr>
                </a:solidFill>
              </a:rPr>
              <a:t>artistry</a:t>
            </a:r>
            <a:r>
              <a:rPr lang="en-US" sz="2800" i="1" dirty="0" smtClean="0">
                <a:solidFill>
                  <a:schemeClr val="accent2">
                    <a:lumMod val="75000"/>
                  </a:schemeClr>
                </a:solidFill>
              </a:rPr>
              <a:t> </a:t>
            </a:r>
            <a:r>
              <a:rPr lang="en-US" sz="2800" i="1" dirty="0" smtClean="0"/>
              <a:t>and the </a:t>
            </a:r>
            <a:r>
              <a:rPr lang="en-US" sz="2800" b="1" i="1" dirty="0" smtClean="0">
                <a:solidFill>
                  <a:schemeClr val="accent2">
                    <a:lumMod val="75000"/>
                  </a:schemeClr>
                </a:solidFill>
              </a:rPr>
              <a:t>mechanics of language were applied skillfully</a:t>
            </a:r>
            <a:r>
              <a:rPr lang="en-US" sz="2800" i="1" dirty="0" smtClean="0"/>
              <a:t>’ </a:t>
            </a:r>
            <a:r>
              <a:rPr lang="en-US" sz="2800" dirty="0" smtClean="0"/>
              <a:t>2009 Notes from the Marking Centre.</a:t>
            </a:r>
            <a:endParaRPr lang="en-AU" sz="2800" dirty="0" smtClean="0"/>
          </a:p>
        </p:txBody>
      </p:sp>
    </p:spTree>
    <p:extLst>
      <p:ext uri="{BB962C8B-B14F-4D97-AF65-F5344CB8AC3E}">
        <p14:creationId xmlns:p14="http://schemas.microsoft.com/office/powerpoint/2010/main" val="12472700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3886200" cy="1143000"/>
          </a:xfr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8100000" scaled="1"/>
            <a:tileRect/>
          </a:gradFill>
          <a:ln>
            <a:solidFill>
              <a:schemeClr val="tx1"/>
            </a:solidFill>
          </a:ln>
        </p:spPr>
        <p:txBody>
          <a:bodyPr>
            <a:normAutofit/>
          </a:bodyPr>
          <a:lstStyle/>
          <a:p>
            <a:r>
              <a:rPr lang="en-AU" sz="5400" b="1" dirty="0" smtClean="0">
                <a:solidFill>
                  <a:schemeClr val="bg1"/>
                </a:solidFill>
              </a:rPr>
              <a:t>Feedforward</a:t>
            </a:r>
            <a:endParaRPr lang="en-AU" sz="5400" b="1" dirty="0">
              <a:solidFill>
                <a:schemeClr val="bg1"/>
              </a:solidFill>
            </a:endParaRPr>
          </a:p>
        </p:txBody>
      </p:sp>
      <p:sp>
        <p:nvSpPr>
          <p:cNvPr id="3" name="Content Placeholder 2"/>
          <p:cNvSpPr>
            <a:spLocks noGrp="1"/>
          </p:cNvSpPr>
          <p:nvPr>
            <p:ph idx="1"/>
          </p:nvPr>
        </p:nvSpPr>
        <p:spPr>
          <a:xfrm>
            <a:off x="304800" y="1600200"/>
            <a:ext cx="3886200" cy="4953000"/>
          </a:xfrm>
        </p:spPr>
        <p:txBody>
          <a:bodyPr>
            <a:normAutofit fontScale="92500" lnSpcReduction="20000"/>
          </a:bodyPr>
          <a:lstStyle/>
          <a:p>
            <a:pPr>
              <a:buFont typeface="Wingdings" pitchFamily="2" charset="2"/>
              <a:buChar char="§"/>
            </a:pPr>
            <a:r>
              <a:rPr lang="en-AU" sz="3500" b="1" dirty="0" smtClean="0"/>
              <a:t>Cohesion: </a:t>
            </a:r>
          </a:p>
          <a:p>
            <a:pPr>
              <a:buFontTx/>
              <a:buChar char="-"/>
            </a:pPr>
            <a:r>
              <a:rPr lang="en-AU" sz="3500" dirty="0" smtClean="0"/>
              <a:t>The idea</a:t>
            </a:r>
          </a:p>
          <a:p>
            <a:pPr>
              <a:buFontTx/>
              <a:buChar char="-"/>
            </a:pPr>
            <a:r>
              <a:rPr lang="en-AU" sz="3500" dirty="0" smtClean="0"/>
              <a:t>Setting</a:t>
            </a:r>
          </a:p>
          <a:p>
            <a:pPr>
              <a:buFontTx/>
              <a:buChar char="-"/>
            </a:pPr>
            <a:r>
              <a:rPr lang="en-AU" sz="3500" dirty="0" smtClean="0"/>
              <a:t>Motif or extended metaphor</a:t>
            </a:r>
          </a:p>
          <a:p>
            <a:pPr>
              <a:buFont typeface="Wingdings" pitchFamily="2" charset="2"/>
              <a:buChar char="§"/>
            </a:pPr>
            <a:r>
              <a:rPr lang="en-AU" sz="3500" b="1" dirty="0" smtClean="0"/>
              <a:t>Voice:</a:t>
            </a:r>
          </a:p>
          <a:p>
            <a:pPr>
              <a:buFontTx/>
              <a:buChar char="-"/>
            </a:pPr>
            <a:r>
              <a:rPr lang="en-AU" sz="3500" dirty="0" smtClean="0"/>
              <a:t>Writing from experience</a:t>
            </a:r>
          </a:p>
          <a:p>
            <a:pPr>
              <a:buFontTx/>
              <a:buChar char="-"/>
            </a:pPr>
            <a:r>
              <a:rPr lang="en-AU" sz="3500" dirty="0" smtClean="0"/>
              <a:t>Word choice</a:t>
            </a:r>
          </a:p>
          <a:p>
            <a:pPr>
              <a:buFontTx/>
              <a:buChar char="-"/>
            </a:pPr>
            <a:r>
              <a:rPr lang="en-AU" sz="3500" dirty="0" smtClean="0"/>
              <a:t>Characterisation</a:t>
            </a:r>
          </a:p>
          <a:p>
            <a:pPr>
              <a:buFont typeface="Wingdings" pitchFamily="2" charset="2"/>
              <a:buChar char="§"/>
            </a:pPr>
            <a:endParaRPr lang="en-AU" dirty="0" smtClean="0"/>
          </a:p>
          <a:p>
            <a:pPr>
              <a:buNone/>
            </a:pPr>
            <a:endParaRPr lang="en-AU" dirty="0"/>
          </a:p>
        </p:txBody>
      </p:sp>
      <p:pic>
        <p:nvPicPr>
          <p:cNvPr id="61442" name="Picture 2" descr="http://www.writingforward.com/wp-content/uploads/2007/08/creative-nonfiction-literary-journalism.jpg"/>
          <p:cNvPicPr>
            <a:picLocks noChangeAspect="1" noChangeArrowheads="1"/>
          </p:cNvPicPr>
          <p:nvPr/>
        </p:nvPicPr>
        <p:blipFill>
          <a:blip r:embed="rId2" cstate="print"/>
          <a:srcRect/>
          <a:stretch>
            <a:fillRect/>
          </a:stretch>
        </p:blipFill>
        <p:spPr bwMode="auto">
          <a:xfrm>
            <a:off x="4402183" y="0"/>
            <a:ext cx="4741817" cy="6858000"/>
          </a:xfrm>
          <a:prstGeom prst="rect">
            <a:avLst/>
          </a:prstGeom>
          <a:noFill/>
        </p:spPr>
      </p:pic>
    </p:spTree>
    <p:extLst>
      <p:ext uri="{BB962C8B-B14F-4D97-AF65-F5344CB8AC3E}">
        <p14:creationId xmlns:p14="http://schemas.microsoft.com/office/powerpoint/2010/main" val="1387170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14313" y="214313"/>
            <a:ext cx="4286250" cy="857250"/>
          </a:xfrm>
          <a:solidFill>
            <a:schemeClr val="tx1"/>
          </a:solidFill>
          <a:ln>
            <a:solidFill>
              <a:schemeClr val="tx1"/>
            </a:solidFill>
          </a:ln>
        </p:spPr>
        <p:txBody>
          <a:bodyPr/>
          <a:lstStyle/>
          <a:p>
            <a:r>
              <a:rPr lang="en-US" b="1" dirty="0" smtClean="0">
                <a:solidFill>
                  <a:schemeClr val="bg1"/>
                </a:solidFill>
              </a:rPr>
              <a:t>Metacognition</a:t>
            </a:r>
          </a:p>
        </p:txBody>
      </p:sp>
      <p:sp>
        <p:nvSpPr>
          <p:cNvPr id="6147" name="Content Placeholder 2"/>
          <p:cNvSpPr>
            <a:spLocks noGrp="1"/>
          </p:cNvSpPr>
          <p:nvPr>
            <p:ph idx="1"/>
          </p:nvPr>
        </p:nvSpPr>
        <p:spPr>
          <a:xfrm>
            <a:off x="228599" y="1295400"/>
            <a:ext cx="4200525" cy="5348288"/>
          </a:xfrm>
        </p:spPr>
        <p:txBody>
          <a:bodyPr>
            <a:normAutofit lnSpcReduction="10000"/>
          </a:bodyPr>
          <a:lstStyle/>
          <a:p>
            <a:pPr algn="ctr">
              <a:buFont typeface="Arial" pitchFamily="34" charset="0"/>
              <a:buNone/>
            </a:pPr>
            <a:r>
              <a:rPr lang="en-AU" sz="2800" dirty="0" smtClean="0"/>
              <a:t>‘If our aim is to improve student performance, not just measure it, we must ensure that students know the performances expected of them, the standards against which they will be judged, and have opportunities to learn from the assessment in future assessments’</a:t>
            </a:r>
            <a:br>
              <a:rPr lang="en-AU" sz="2800" dirty="0" smtClean="0"/>
            </a:br>
            <a:r>
              <a:rPr lang="en-AU" sz="2800" dirty="0" smtClean="0"/>
              <a:t>(Wiggins, 2002).</a:t>
            </a:r>
          </a:p>
          <a:p>
            <a:pPr>
              <a:buFont typeface="Arial" pitchFamily="34" charset="0"/>
              <a:buNone/>
            </a:pPr>
            <a:endParaRPr lang="en-US" dirty="0" smtClean="0"/>
          </a:p>
        </p:txBody>
      </p:sp>
      <p:pic>
        <p:nvPicPr>
          <p:cNvPr id="6148" name="Picture 4" descr="Copyrighted_Image_Reuse_Prohibited_52538"/>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4114800" cy="1143000"/>
          </a:xfrm>
          <a:solidFill>
            <a:srgbClr val="7030A0"/>
          </a:solidFill>
          <a:ln>
            <a:solidFill>
              <a:schemeClr val="tx1"/>
            </a:solidFill>
          </a:ln>
        </p:spPr>
        <p:txBody>
          <a:bodyPr>
            <a:normAutofit/>
          </a:bodyPr>
          <a:lstStyle/>
          <a:p>
            <a:r>
              <a:rPr lang="en-AU" sz="5400" b="1" dirty="0" smtClean="0">
                <a:solidFill>
                  <a:schemeClr val="bg1"/>
                </a:solidFill>
              </a:rPr>
              <a:t>Feedforward</a:t>
            </a:r>
            <a:endParaRPr lang="en-AU" sz="5400" b="1" dirty="0">
              <a:solidFill>
                <a:schemeClr val="bg1"/>
              </a:solidFill>
            </a:endParaRPr>
          </a:p>
        </p:txBody>
      </p:sp>
      <p:sp>
        <p:nvSpPr>
          <p:cNvPr id="3" name="Content Placeholder 2"/>
          <p:cNvSpPr>
            <a:spLocks noGrp="1"/>
          </p:cNvSpPr>
          <p:nvPr>
            <p:ph idx="1"/>
          </p:nvPr>
        </p:nvSpPr>
        <p:spPr>
          <a:xfrm>
            <a:off x="304800" y="1600200"/>
            <a:ext cx="4114800" cy="4953000"/>
          </a:xfrm>
        </p:spPr>
        <p:txBody>
          <a:bodyPr>
            <a:normAutofit lnSpcReduction="10000"/>
          </a:bodyPr>
          <a:lstStyle/>
          <a:p>
            <a:pPr>
              <a:buFont typeface="Wingdings" pitchFamily="2" charset="2"/>
              <a:buChar char="§"/>
            </a:pPr>
            <a:r>
              <a:rPr lang="en-AU" sz="4000" b="1" dirty="0" smtClean="0"/>
              <a:t>Subtlety: </a:t>
            </a:r>
          </a:p>
          <a:p>
            <a:pPr>
              <a:buFontTx/>
              <a:buChar char="-"/>
            </a:pPr>
            <a:r>
              <a:rPr lang="en-AU" sz="4000" dirty="0" smtClean="0"/>
              <a:t>Tension</a:t>
            </a:r>
          </a:p>
          <a:p>
            <a:pPr>
              <a:buFontTx/>
              <a:buChar char="-"/>
            </a:pPr>
            <a:r>
              <a:rPr lang="en-AU" sz="4000" dirty="0" smtClean="0"/>
              <a:t>Ambivalence</a:t>
            </a:r>
          </a:p>
          <a:p>
            <a:pPr>
              <a:buFont typeface="Wingdings" pitchFamily="2" charset="2"/>
              <a:buChar char="§"/>
            </a:pPr>
            <a:r>
              <a:rPr lang="en-AU" sz="4000" b="1" dirty="0" smtClean="0"/>
              <a:t>Voice:</a:t>
            </a:r>
          </a:p>
          <a:p>
            <a:pPr>
              <a:buFontTx/>
              <a:buChar char="-"/>
            </a:pPr>
            <a:r>
              <a:rPr lang="en-AU" sz="4000" dirty="0" smtClean="0"/>
              <a:t>Writing from experience</a:t>
            </a:r>
          </a:p>
          <a:p>
            <a:pPr>
              <a:buFontTx/>
              <a:buChar char="-"/>
            </a:pPr>
            <a:r>
              <a:rPr lang="en-AU" sz="4000" dirty="0" smtClean="0"/>
              <a:t>Word choice</a:t>
            </a:r>
          </a:p>
          <a:p>
            <a:pPr>
              <a:buFont typeface="Wingdings" pitchFamily="2" charset="2"/>
              <a:buChar char="§"/>
            </a:pPr>
            <a:endParaRPr lang="en-AU" dirty="0" smtClean="0"/>
          </a:p>
          <a:p>
            <a:pPr>
              <a:buNone/>
            </a:pPr>
            <a:endParaRPr lang="en-AU" dirty="0"/>
          </a:p>
        </p:txBody>
      </p:sp>
      <p:pic>
        <p:nvPicPr>
          <p:cNvPr id="4" name="Picture 3" descr="picasso.jpg"/>
          <p:cNvPicPr>
            <a:picLocks noChangeAspect="1"/>
          </p:cNvPicPr>
          <p:nvPr/>
        </p:nvPicPr>
        <p:blipFill>
          <a:blip r:embed="rId2" cstate="print"/>
          <a:stretch>
            <a:fillRect/>
          </a:stretch>
        </p:blipFill>
        <p:spPr>
          <a:xfrm>
            <a:off x="4648200" y="0"/>
            <a:ext cx="4495800" cy="6858000"/>
          </a:xfrm>
          <a:prstGeom prst="rect">
            <a:avLst/>
          </a:prstGeom>
        </p:spPr>
      </p:pic>
    </p:spTree>
    <p:extLst>
      <p:ext uri="{BB962C8B-B14F-4D97-AF65-F5344CB8AC3E}">
        <p14:creationId xmlns:p14="http://schemas.microsoft.com/office/powerpoint/2010/main" val="5201545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143000"/>
          </a:xfrm>
          <a:solidFill>
            <a:schemeClr val="accent6">
              <a:lumMod val="75000"/>
            </a:schemeClr>
          </a:solidFill>
          <a:ln>
            <a:solidFill>
              <a:schemeClr val="tx1"/>
            </a:solidFill>
          </a:ln>
        </p:spPr>
        <p:txBody>
          <a:bodyPr>
            <a:normAutofit/>
          </a:bodyPr>
          <a:lstStyle/>
          <a:p>
            <a:r>
              <a:rPr lang="en-AU" sz="5400" b="1" dirty="0" smtClean="0">
                <a:solidFill>
                  <a:schemeClr val="bg1"/>
                </a:solidFill>
              </a:rPr>
              <a:t>Feedforward</a:t>
            </a:r>
            <a:endParaRPr lang="en-AU" sz="5400" b="1" dirty="0">
              <a:solidFill>
                <a:schemeClr val="bg1"/>
              </a:solidFill>
            </a:endParaRPr>
          </a:p>
        </p:txBody>
      </p:sp>
      <p:sp>
        <p:nvSpPr>
          <p:cNvPr id="3" name="Content Placeholder 2"/>
          <p:cNvSpPr>
            <a:spLocks noGrp="1"/>
          </p:cNvSpPr>
          <p:nvPr>
            <p:ph idx="1"/>
          </p:nvPr>
        </p:nvSpPr>
        <p:spPr>
          <a:xfrm>
            <a:off x="457200" y="1600200"/>
            <a:ext cx="4114800" cy="4953000"/>
          </a:xfrm>
        </p:spPr>
        <p:txBody>
          <a:bodyPr>
            <a:normAutofit fontScale="92500"/>
          </a:bodyPr>
          <a:lstStyle/>
          <a:p>
            <a:pPr>
              <a:buFont typeface="Wingdings" pitchFamily="2" charset="2"/>
              <a:buChar char="§"/>
            </a:pPr>
            <a:r>
              <a:rPr lang="en-AU" sz="3300" b="1" dirty="0" smtClean="0"/>
              <a:t>Mechanics: </a:t>
            </a:r>
          </a:p>
          <a:p>
            <a:pPr>
              <a:buFontTx/>
              <a:buChar char="-"/>
            </a:pPr>
            <a:r>
              <a:rPr lang="en-AU" sz="3300" dirty="0" smtClean="0"/>
              <a:t>Syntax: varying length and beginnings</a:t>
            </a:r>
          </a:p>
          <a:p>
            <a:pPr>
              <a:buFontTx/>
              <a:buChar char="-"/>
            </a:pPr>
            <a:r>
              <a:rPr lang="en-AU" sz="3300" dirty="0" smtClean="0"/>
              <a:t>Imagery: figurative devices/synathaesia</a:t>
            </a:r>
          </a:p>
          <a:p>
            <a:pPr>
              <a:buFontTx/>
              <a:buChar char="-"/>
            </a:pPr>
            <a:r>
              <a:rPr lang="en-AU" sz="3300" dirty="0" smtClean="0"/>
              <a:t>Sound: euphony, discordance, disruption</a:t>
            </a:r>
          </a:p>
          <a:p>
            <a:pPr>
              <a:buFontTx/>
              <a:buChar char="-"/>
            </a:pPr>
            <a:r>
              <a:rPr lang="en-AU" sz="3300" dirty="0" smtClean="0"/>
              <a:t>Verbs not adjectivous</a:t>
            </a:r>
          </a:p>
          <a:p>
            <a:pPr>
              <a:buNone/>
            </a:pPr>
            <a:endParaRPr lang="en-AU" dirty="0"/>
          </a:p>
        </p:txBody>
      </p:sp>
      <p:pic>
        <p:nvPicPr>
          <p:cNvPr id="4" name="Content Placeholder 7" descr="the scream.bmp"/>
          <p:cNvPicPr>
            <a:picLocks noChangeAspect="1"/>
          </p:cNvPicPr>
          <p:nvPr/>
        </p:nvPicPr>
        <p:blipFill>
          <a:blip r:embed="rId2" cstate="print"/>
          <a:srcRect/>
          <a:stretch>
            <a:fillRect/>
          </a:stretch>
        </p:blipFill>
        <p:spPr>
          <a:xfrm>
            <a:off x="4702175" y="41275"/>
            <a:ext cx="4441825" cy="6816725"/>
          </a:xfrm>
          <a:prstGeom prst="rect">
            <a:avLst/>
          </a:prstGeom>
        </p:spPr>
      </p:pic>
    </p:spTree>
    <p:extLst>
      <p:ext uri="{BB962C8B-B14F-4D97-AF65-F5344CB8AC3E}">
        <p14:creationId xmlns:p14="http://schemas.microsoft.com/office/powerpoint/2010/main" val="4940128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Content Placeholder 8" descr="Big Wave.jpg"/>
          <p:cNvPicPr>
            <a:picLocks noGrp="1" noChangeAspect="1"/>
          </p:cNvPicPr>
          <p:nvPr>
            <p:ph idx="1"/>
          </p:nvPr>
        </p:nvPicPr>
        <p:blipFill>
          <a:blip r:embed="rId3" cstate="print"/>
          <a:srcRect/>
          <a:stretch>
            <a:fillRect/>
          </a:stretch>
        </p:blipFill>
        <p:spPr>
          <a:xfrm>
            <a:off x="0" y="0"/>
            <a:ext cx="9144000" cy="3857625"/>
          </a:xfrm>
        </p:spPr>
      </p:pic>
      <p:sp>
        <p:nvSpPr>
          <p:cNvPr id="12291" name="Text Placeholder 7"/>
          <p:cNvSpPr>
            <a:spLocks noGrp="1"/>
          </p:cNvSpPr>
          <p:nvPr>
            <p:ph type="body" sz="half" idx="2"/>
          </p:nvPr>
        </p:nvSpPr>
        <p:spPr>
          <a:xfrm>
            <a:off x="285750" y="3929062"/>
            <a:ext cx="8572500" cy="2776537"/>
          </a:xfrm>
        </p:spPr>
        <p:txBody>
          <a:bodyPr>
            <a:normAutofit/>
          </a:bodyPr>
          <a:lstStyle/>
          <a:p>
            <a:pPr eaLnBrk="1" hangingPunct="1"/>
            <a:r>
              <a:rPr lang="en-AU" sz="2100" dirty="0" smtClean="0"/>
              <a:t>There’s a nothingness on the horizon that watches and waits. Nothing. I turn around and look back at the empty beach.  There is no other place I want to be. I see a set coming. Digging deep into the ocean I gain speed and push my way onto the wave. A great force pushes me on and on. A huge rush of adrenalin kicks in as I stand up and fly down the glassy face. For that split second nothing else matters. No thoughts in my mind about school or my future or anything. All that matters is here on this wave. I don’t care what will come next…</a:t>
            </a:r>
            <a:endParaRPr lang="en-US" sz="2100" dirty="0" smtClean="0"/>
          </a:p>
          <a:p>
            <a:pPr eaLnBrk="1" hangingPunct="1"/>
            <a:endParaRPr lang="en-AU" dirty="0" smtClean="0"/>
          </a:p>
        </p:txBody>
      </p:sp>
    </p:spTree>
    <p:extLst>
      <p:ext uri="{BB962C8B-B14F-4D97-AF65-F5344CB8AC3E}">
        <p14:creationId xmlns:p14="http://schemas.microsoft.com/office/powerpoint/2010/main" val="23230437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3886200" cy="914400"/>
          </a:xfrm>
          <a:gradFill flip="none" rotWithShape="1">
            <a:gsLst>
              <a:gs pos="0">
                <a:srgbClr val="FFE8D1">
                  <a:shade val="30000"/>
                  <a:satMod val="115000"/>
                </a:srgbClr>
              </a:gs>
              <a:gs pos="50000">
                <a:srgbClr val="FFE8D1">
                  <a:shade val="67500"/>
                  <a:satMod val="115000"/>
                </a:srgbClr>
              </a:gs>
              <a:gs pos="100000">
                <a:srgbClr val="FFE8D1">
                  <a:shade val="100000"/>
                  <a:satMod val="115000"/>
                </a:srgbClr>
              </a:gs>
            </a:gsLst>
            <a:lin ang="2700000" scaled="1"/>
            <a:tileRect/>
          </a:gradFill>
          <a:ln>
            <a:solidFill>
              <a:schemeClr val="tx1"/>
            </a:solidFill>
          </a:ln>
        </p:spPr>
        <p:txBody>
          <a:bodyPr>
            <a:noAutofit/>
          </a:bodyPr>
          <a:lstStyle/>
          <a:p>
            <a:r>
              <a:rPr lang="en-US" sz="6000" b="1" dirty="0" smtClean="0">
                <a:hlinkClick r:id="rId2" action="ppaction://hlinkfile"/>
              </a:rPr>
              <a:t>Activities</a:t>
            </a:r>
            <a:endParaRPr lang="en-US" sz="6000" b="1" dirty="0"/>
          </a:p>
        </p:txBody>
      </p:sp>
      <p:sp>
        <p:nvSpPr>
          <p:cNvPr id="3" name="Content Placeholder 2"/>
          <p:cNvSpPr>
            <a:spLocks noGrp="1"/>
          </p:cNvSpPr>
          <p:nvPr>
            <p:ph sz="half" idx="1"/>
          </p:nvPr>
        </p:nvSpPr>
        <p:spPr>
          <a:xfrm>
            <a:off x="228600" y="1295400"/>
            <a:ext cx="3886200" cy="5257800"/>
          </a:xfrm>
        </p:spPr>
        <p:txBody>
          <a:bodyPr>
            <a:normAutofit fontScale="92500" lnSpcReduction="10000"/>
          </a:bodyPr>
          <a:lstStyle/>
          <a:p>
            <a:pPr>
              <a:buFont typeface="Wingdings" pitchFamily="2" charset="2"/>
              <a:buChar char="§"/>
            </a:pPr>
            <a:r>
              <a:rPr lang="en-US" dirty="0" smtClean="0"/>
              <a:t>Flash fiction – 50 words with a motif and key idea</a:t>
            </a:r>
          </a:p>
          <a:p>
            <a:pPr>
              <a:buFont typeface="Wingdings" pitchFamily="2" charset="2"/>
              <a:buChar char="§"/>
            </a:pPr>
            <a:r>
              <a:rPr lang="en-US" dirty="0" smtClean="0"/>
              <a:t>The senses</a:t>
            </a:r>
          </a:p>
          <a:p>
            <a:pPr>
              <a:buFont typeface="Wingdings" pitchFamily="2" charset="2"/>
              <a:buChar char="§"/>
            </a:pPr>
            <a:r>
              <a:rPr lang="en-US" dirty="0" smtClean="0"/>
              <a:t>Recording writing</a:t>
            </a:r>
          </a:p>
          <a:p>
            <a:pPr>
              <a:buFont typeface="Wingdings" pitchFamily="2" charset="2"/>
              <a:buChar char="§"/>
            </a:pPr>
            <a:r>
              <a:rPr lang="en-US" dirty="0" smtClean="0"/>
              <a:t>12 word novels</a:t>
            </a:r>
          </a:p>
          <a:p>
            <a:pPr>
              <a:buFont typeface="Wingdings" pitchFamily="2" charset="2"/>
              <a:buChar char="§"/>
            </a:pPr>
            <a:r>
              <a:rPr lang="en-US" dirty="0" smtClean="0"/>
              <a:t>A newspaper headline or recent event</a:t>
            </a:r>
          </a:p>
          <a:p>
            <a:pPr lvl="0">
              <a:buFont typeface="Wingdings" pitchFamily="2" charset="2"/>
              <a:buChar char="§"/>
            </a:pPr>
            <a:r>
              <a:rPr lang="en-US" sz="2700" dirty="0" smtClean="0"/>
              <a:t>Using writers to model effective writing: </a:t>
            </a:r>
            <a:r>
              <a:rPr lang="en-AU" u="sng" dirty="0" smtClean="0">
                <a:hlinkClick r:id="rId3"/>
              </a:rPr>
              <a:t>http://www.randomhouse.co.uk/vintage/offthepage/extracts.htm</a:t>
            </a:r>
            <a:r>
              <a:rPr lang="en-AU" dirty="0" smtClean="0"/>
              <a:t> </a:t>
            </a:r>
            <a:endParaRPr lang="en-US" sz="2700" dirty="0" smtClean="0"/>
          </a:p>
          <a:p>
            <a:pPr>
              <a:buFont typeface="Wingdings" pitchFamily="2" charset="2"/>
              <a:buChar char="§"/>
            </a:pPr>
            <a:endParaRPr lang="en-US" dirty="0" smtClean="0"/>
          </a:p>
          <a:p>
            <a:pPr>
              <a:buFont typeface="Wingdings" pitchFamily="2" charset="2"/>
              <a:buChar char="§"/>
            </a:pPr>
            <a:endParaRPr lang="en-US" dirty="0"/>
          </a:p>
        </p:txBody>
      </p:sp>
      <p:pic>
        <p:nvPicPr>
          <p:cNvPr id="5" name="Picture 4" descr="the-dreaming-tree-holly-kempe.jpg"/>
          <p:cNvPicPr>
            <a:picLocks noChangeAspect="1"/>
          </p:cNvPicPr>
          <p:nvPr/>
        </p:nvPicPr>
        <p:blipFill>
          <a:blip r:embed="rId4" cstate="print"/>
          <a:stretch>
            <a:fillRect/>
          </a:stretch>
        </p:blipFill>
        <p:spPr>
          <a:xfrm>
            <a:off x="4343400" y="0"/>
            <a:ext cx="4800600" cy="6858000"/>
          </a:xfrm>
          <a:prstGeom prst="rect">
            <a:avLst/>
          </a:prstGeom>
        </p:spPr>
      </p:pic>
    </p:spTree>
    <p:extLst>
      <p:ext uri="{BB962C8B-B14F-4D97-AF65-F5344CB8AC3E}">
        <p14:creationId xmlns:p14="http://schemas.microsoft.com/office/powerpoint/2010/main" val="579079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idx="4294967295"/>
          </p:nvPr>
        </p:nvSpPr>
        <p:spPr>
          <a:xfrm>
            <a:off x="179388" y="188913"/>
            <a:ext cx="3816350" cy="1143000"/>
          </a:xfrm>
          <a:gradFill flip="none" rotWithShape="1">
            <a:gsLst>
              <a:gs pos="0">
                <a:schemeClr val="tx2">
                  <a:lumMod val="75000"/>
                  <a:shade val="30000"/>
                  <a:satMod val="115000"/>
                </a:schemeClr>
              </a:gs>
              <a:gs pos="50000">
                <a:schemeClr val="tx2">
                  <a:lumMod val="75000"/>
                  <a:shade val="67500"/>
                  <a:satMod val="115000"/>
                </a:schemeClr>
              </a:gs>
              <a:gs pos="100000">
                <a:schemeClr val="tx2">
                  <a:lumMod val="75000"/>
                  <a:shade val="100000"/>
                  <a:satMod val="115000"/>
                </a:schemeClr>
              </a:gs>
            </a:gsLst>
            <a:lin ang="8100000" scaled="1"/>
            <a:tileRect/>
          </a:gradFill>
          <a:ln>
            <a:solidFill>
              <a:schemeClr val="tx1"/>
            </a:solidFill>
          </a:ln>
          <a:effectLst>
            <a:outerShdw dist="107763" dir="18900000" algn="ctr" rotWithShape="0">
              <a:srgbClr val="808080">
                <a:alpha val="50000"/>
              </a:srgbClr>
            </a:outerShdw>
          </a:effectLst>
        </p:spPr>
        <p:txBody>
          <a:bodyPr>
            <a:noAutofit/>
          </a:bodyPr>
          <a:lstStyle/>
          <a:p>
            <a:pPr eaLnBrk="1" hangingPunct="1">
              <a:defRPr/>
            </a:pPr>
            <a:r>
              <a:rPr lang="en-AU" sz="3500" b="1" dirty="0" smtClean="0">
                <a:solidFill>
                  <a:schemeClr val="bg1"/>
                </a:solidFill>
              </a:rPr>
              <a:t>Section III: Extended Response</a:t>
            </a:r>
          </a:p>
        </p:txBody>
      </p:sp>
      <p:sp>
        <p:nvSpPr>
          <p:cNvPr id="3075" name="Rectangle 4"/>
          <p:cNvSpPr>
            <a:spLocks noGrp="1" noChangeArrowheads="1"/>
          </p:cNvSpPr>
          <p:nvPr>
            <p:ph type="body" sz="half" idx="4294967295"/>
          </p:nvPr>
        </p:nvSpPr>
        <p:spPr>
          <a:xfrm>
            <a:off x="179388" y="1600200"/>
            <a:ext cx="3671887" cy="4997450"/>
          </a:xfrm>
        </p:spPr>
        <p:txBody>
          <a:bodyPr/>
          <a:lstStyle/>
          <a:p>
            <a:pPr eaLnBrk="1" hangingPunct="1">
              <a:lnSpc>
                <a:spcPct val="90000"/>
              </a:lnSpc>
              <a:buFont typeface="Wingdings" pitchFamily="2" charset="2"/>
              <a:buChar char="§"/>
            </a:pPr>
            <a:r>
              <a:rPr lang="en-US" sz="2800" dirty="0" smtClean="0"/>
              <a:t>Must demonstrate understanding of key concepts and ideas of belonging from the rubrics and through the response to the texts </a:t>
            </a:r>
          </a:p>
          <a:p>
            <a:pPr eaLnBrk="1" hangingPunct="1">
              <a:lnSpc>
                <a:spcPct val="90000"/>
              </a:lnSpc>
              <a:buFont typeface="Wingdings" pitchFamily="2" charset="2"/>
              <a:buChar char="§"/>
            </a:pPr>
            <a:r>
              <a:rPr lang="en-US" sz="2800" dirty="0" smtClean="0"/>
              <a:t>Develop theses or lines of argument</a:t>
            </a:r>
          </a:p>
          <a:p>
            <a:pPr eaLnBrk="1" hangingPunct="1">
              <a:lnSpc>
                <a:spcPct val="90000"/>
              </a:lnSpc>
              <a:buFont typeface="Wingdings" pitchFamily="2" charset="2"/>
              <a:buChar char="§"/>
            </a:pPr>
            <a:r>
              <a:rPr lang="en-US" sz="2800" dirty="0" smtClean="0"/>
              <a:t>Choose texts that connect with concepts </a:t>
            </a:r>
            <a:endParaRPr lang="en-AU" sz="2800" dirty="0" smtClean="0"/>
          </a:p>
        </p:txBody>
      </p:sp>
      <p:pic>
        <p:nvPicPr>
          <p:cNvPr id="3076" name="Picture 6" descr="red-tree-nobody-understands"/>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140200" y="0"/>
            <a:ext cx="5003800" cy="6858000"/>
          </a:xfrm>
          <a:noFill/>
        </p:spPr>
      </p:pic>
    </p:spTree>
    <p:extLst>
      <p:ext uri="{BB962C8B-B14F-4D97-AF65-F5344CB8AC3E}">
        <p14:creationId xmlns:p14="http://schemas.microsoft.com/office/powerpoint/2010/main" val="35034299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2"/>
          <p:cNvSpPr>
            <a:spLocks noGrp="1"/>
          </p:cNvSpPr>
          <p:nvPr>
            <p:ph idx="1"/>
          </p:nvPr>
        </p:nvSpPr>
        <p:spPr>
          <a:xfrm>
            <a:off x="457200" y="1600200"/>
            <a:ext cx="8229600" cy="4800600"/>
          </a:xfrm>
        </p:spPr>
        <p:txBody>
          <a:bodyPr>
            <a:normAutofit lnSpcReduction="10000"/>
          </a:bodyPr>
          <a:lstStyle/>
          <a:p>
            <a:pPr eaLnBrk="1" hangingPunct="1">
              <a:spcBef>
                <a:spcPts val="0"/>
              </a:spcBef>
              <a:buFont typeface="Wingdings" pitchFamily="2" charset="2"/>
              <a:buChar char="§"/>
            </a:pPr>
            <a:r>
              <a:rPr lang="en-US" sz="3800" i="1" dirty="0" smtClean="0"/>
              <a:t>Candidates who clearly understood the purpose of their texts were able to demonstrate </a:t>
            </a:r>
            <a:r>
              <a:rPr lang="en-US" sz="3800" b="1" i="1" dirty="0" smtClean="0"/>
              <a:t>conceptual understanding</a:t>
            </a:r>
            <a:r>
              <a:rPr lang="en-US" sz="3800" i="1" dirty="0" smtClean="0"/>
              <a:t> and respond personally.</a:t>
            </a:r>
          </a:p>
          <a:p>
            <a:pPr eaLnBrk="1" hangingPunct="1">
              <a:spcBef>
                <a:spcPts val="0"/>
              </a:spcBef>
              <a:buFont typeface="Wingdings" pitchFamily="2" charset="2"/>
              <a:buChar char="§"/>
            </a:pPr>
            <a:r>
              <a:rPr lang="en-AU" sz="3800" i="1" dirty="0" smtClean="0"/>
              <a:t>High-range responses … displayed an ability to evaluate and analyse.</a:t>
            </a:r>
          </a:p>
          <a:p>
            <a:pPr eaLnBrk="1" hangingPunct="1">
              <a:spcBef>
                <a:spcPts val="0"/>
              </a:spcBef>
              <a:buFont typeface="Wingdings" pitchFamily="2" charset="2"/>
              <a:buChar char="§"/>
            </a:pPr>
            <a:r>
              <a:rPr lang="en-AU" sz="3800" i="1" dirty="0" smtClean="0"/>
              <a:t>Better responses developed a thesis which demonstrated a strong </a:t>
            </a:r>
            <a:r>
              <a:rPr lang="en-AU" sz="3800" b="1" i="1" dirty="0" smtClean="0"/>
              <a:t>conceptual understanding.</a:t>
            </a:r>
            <a:endParaRPr lang="en-AU" sz="3800" i="1" dirty="0" smtClean="0"/>
          </a:p>
          <a:p>
            <a:pPr eaLnBrk="1" hangingPunct="1">
              <a:buFont typeface="Arial" charset="0"/>
              <a:buNone/>
            </a:pPr>
            <a:endParaRPr lang="en-US" dirty="0" smtClean="0"/>
          </a:p>
        </p:txBody>
      </p:sp>
      <p:sp>
        <p:nvSpPr>
          <p:cNvPr id="3075" name="Rectangle 2"/>
          <p:cNvSpPr>
            <a:spLocks noGrp="1" noChangeArrowheads="1"/>
          </p:cNvSpPr>
          <p:nvPr>
            <p:ph type="title"/>
          </p:nvPr>
        </p:nvSpPr>
        <p:spPr>
          <a:gradFill rotWithShape="0">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n>
            <a:solidFill>
              <a:schemeClr val="tx1"/>
            </a:solidFill>
          </a:ln>
          <a:effectLst>
            <a:outerShdw dist="107763" dir="18900000" algn="ctr" rotWithShape="0">
              <a:schemeClr val="bg2">
                <a:alpha val="50000"/>
              </a:schemeClr>
            </a:outerShdw>
          </a:effectLst>
        </p:spPr>
        <p:txBody>
          <a:bodyPr/>
          <a:lstStyle/>
          <a:p>
            <a:pPr eaLnBrk="1" hangingPunct="1">
              <a:defRPr/>
            </a:pPr>
            <a:r>
              <a:rPr lang="en-AU" b="1" dirty="0" smtClean="0">
                <a:solidFill>
                  <a:schemeClr val="bg1"/>
                </a:solidFill>
              </a:rPr>
              <a:t>Notes from the Marking Centre</a:t>
            </a:r>
          </a:p>
        </p:txBody>
      </p:sp>
    </p:spTree>
    <p:extLst>
      <p:ext uri="{BB962C8B-B14F-4D97-AF65-F5344CB8AC3E}">
        <p14:creationId xmlns:p14="http://schemas.microsoft.com/office/powerpoint/2010/main" val="18090665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a:xfrm>
            <a:off x="285750" y="214312"/>
            <a:ext cx="8429625" cy="1081087"/>
          </a:xfrm>
          <a:gradFill rotWithShape="1">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n>
            <a:solidFill>
              <a:schemeClr val="tx1"/>
            </a:solidFill>
            <a:miter lim="800000"/>
            <a:headEnd/>
            <a:tailEnd/>
          </a:ln>
        </p:spPr>
        <p:txBody>
          <a:bodyPr>
            <a:normAutofit/>
          </a:bodyPr>
          <a:lstStyle/>
          <a:p>
            <a:r>
              <a:rPr lang="en-US" sz="5400" b="1" dirty="0" smtClean="0">
                <a:solidFill>
                  <a:schemeClr val="bg1"/>
                </a:solidFill>
              </a:rPr>
              <a:t>HSC Examination Rubrics</a:t>
            </a:r>
          </a:p>
        </p:txBody>
      </p:sp>
      <p:sp>
        <p:nvSpPr>
          <p:cNvPr id="4099" name="Content Placeholder 5"/>
          <p:cNvSpPr>
            <a:spLocks noGrp="1"/>
          </p:cNvSpPr>
          <p:nvPr>
            <p:ph idx="1"/>
          </p:nvPr>
        </p:nvSpPr>
        <p:spPr>
          <a:xfrm>
            <a:off x="285750" y="1447800"/>
            <a:ext cx="8501063" cy="4981575"/>
          </a:xfrm>
        </p:spPr>
        <p:txBody>
          <a:bodyPr>
            <a:normAutofit lnSpcReduction="10000"/>
          </a:bodyPr>
          <a:lstStyle/>
          <a:p>
            <a:pPr>
              <a:buFontTx/>
              <a:buNone/>
            </a:pPr>
            <a:r>
              <a:rPr lang="en-US" sz="3100" dirty="0" smtClean="0"/>
              <a:t>	</a:t>
            </a:r>
            <a:r>
              <a:rPr lang="en-US" sz="3400" dirty="0" smtClean="0"/>
              <a:t>In your answer you will be assessed on how well you:</a:t>
            </a:r>
          </a:p>
          <a:p>
            <a:pPr>
              <a:buFont typeface="Wingdings" pitchFamily="2" charset="2"/>
              <a:buChar char="§"/>
            </a:pPr>
            <a:r>
              <a:rPr lang="en-US" sz="3400" dirty="0" smtClean="0"/>
              <a:t>demonstrate understanding of the </a:t>
            </a:r>
            <a:r>
              <a:rPr lang="en-US" sz="3400" b="1" dirty="0" smtClean="0"/>
              <a:t>concept</a:t>
            </a:r>
            <a:r>
              <a:rPr lang="en-US" sz="3400" dirty="0" smtClean="0"/>
              <a:t> of belonging in the context of your study </a:t>
            </a:r>
          </a:p>
          <a:p>
            <a:pPr>
              <a:buFont typeface="Wingdings" pitchFamily="2" charset="2"/>
              <a:buChar char="§"/>
            </a:pPr>
            <a:r>
              <a:rPr lang="en-US" sz="3400" dirty="0" smtClean="0"/>
              <a:t>analyse, explain and assess the ways belonging is </a:t>
            </a:r>
            <a:r>
              <a:rPr lang="en-US" sz="3400" b="1" dirty="0" smtClean="0"/>
              <a:t>represented</a:t>
            </a:r>
            <a:r>
              <a:rPr lang="en-US" sz="3400" dirty="0" smtClean="0"/>
              <a:t> in a variety of texts </a:t>
            </a:r>
          </a:p>
          <a:p>
            <a:pPr>
              <a:buFont typeface="Wingdings" pitchFamily="2" charset="2"/>
              <a:buChar char="§"/>
            </a:pPr>
            <a:r>
              <a:rPr lang="en-US" sz="3400" dirty="0" smtClean="0"/>
              <a:t>organise, develop and express ideas using language appropriate to audience, purpose and context </a:t>
            </a:r>
          </a:p>
          <a:p>
            <a:endParaRPr lang="en-US" dirty="0" smtClean="0"/>
          </a:p>
        </p:txBody>
      </p:sp>
    </p:spTree>
    <p:extLst>
      <p:ext uri="{BB962C8B-B14F-4D97-AF65-F5344CB8AC3E}">
        <p14:creationId xmlns:p14="http://schemas.microsoft.com/office/powerpoint/2010/main" val="37555188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4191000" cy="1020762"/>
          </a:xfr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solidFill>
              <a:schemeClr val="tx1"/>
            </a:solidFill>
          </a:ln>
        </p:spPr>
        <p:txBody>
          <a:bodyPr>
            <a:normAutofit/>
          </a:bodyPr>
          <a:lstStyle/>
          <a:p>
            <a:r>
              <a:rPr lang="en-AU" sz="3500" b="1" dirty="0" smtClean="0">
                <a:solidFill>
                  <a:schemeClr val="bg1"/>
                </a:solidFill>
              </a:rPr>
              <a:t>Extended Responses</a:t>
            </a:r>
            <a:endParaRPr lang="en-AU" sz="3500" b="1" dirty="0">
              <a:solidFill>
                <a:schemeClr val="bg1"/>
              </a:solidFill>
            </a:endParaRPr>
          </a:p>
        </p:txBody>
      </p:sp>
      <p:sp>
        <p:nvSpPr>
          <p:cNvPr id="3" name="Content Placeholder 2"/>
          <p:cNvSpPr>
            <a:spLocks noGrp="1"/>
          </p:cNvSpPr>
          <p:nvPr>
            <p:ph idx="1"/>
          </p:nvPr>
        </p:nvSpPr>
        <p:spPr>
          <a:xfrm>
            <a:off x="228600" y="1447800"/>
            <a:ext cx="4419600" cy="5105400"/>
          </a:xfrm>
        </p:spPr>
        <p:txBody>
          <a:bodyPr>
            <a:normAutofit fontScale="70000" lnSpcReduction="20000"/>
          </a:bodyPr>
          <a:lstStyle/>
          <a:p>
            <a:pPr>
              <a:buFont typeface="Wingdings" pitchFamily="2" charset="2"/>
              <a:buChar char="§"/>
            </a:pPr>
            <a:r>
              <a:rPr lang="en-AU" sz="4400" b="1" dirty="0" smtClean="0"/>
              <a:t>Conceptual understanding</a:t>
            </a:r>
            <a:r>
              <a:rPr lang="en-AU" sz="4400" dirty="0" smtClean="0"/>
              <a:t>:</a:t>
            </a:r>
          </a:p>
          <a:p>
            <a:pPr>
              <a:buFontTx/>
              <a:buChar char="-"/>
            </a:pPr>
            <a:r>
              <a:rPr lang="en-AU" sz="4400" dirty="0" smtClean="0"/>
              <a:t>The thesis or line of argument</a:t>
            </a:r>
          </a:p>
          <a:p>
            <a:pPr>
              <a:buFontTx/>
              <a:buChar char="-"/>
            </a:pPr>
            <a:r>
              <a:rPr lang="en-AU" sz="4400" dirty="0" smtClean="0"/>
              <a:t>In response to the question</a:t>
            </a:r>
          </a:p>
          <a:p>
            <a:pPr>
              <a:buFontTx/>
              <a:buChar char="-"/>
            </a:pPr>
            <a:r>
              <a:rPr lang="en-AU" sz="4400" dirty="0" smtClean="0"/>
              <a:t>The framework and drivers for extended responses</a:t>
            </a:r>
          </a:p>
          <a:p>
            <a:pPr>
              <a:buFontTx/>
              <a:buChar char="-"/>
            </a:pPr>
            <a:r>
              <a:rPr lang="en-AU" sz="4400" dirty="0" smtClean="0"/>
              <a:t>Integrates the response</a:t>
            </a:r>
          </a:p>
          <a:p>
            <a:pPr>
              <a:buFontTx/>
              <a:buChar char="-"/>
            </a:pPr>
            <a:r>
              <a:rPr lang="en-AU" sz="4400" dirty="0" smtClean="0"/>
              <a:t>Support and challenge</a:t>
            </a:r>
          </a:p>
          <a:p>
            <a:pPr>
              <a:buFontTx/>
              <a:buChar char="-"/>
            </a:pPr>
            <a:endParaRPr lang="en-AU" dirty="0" smtClean="0"/>
          </a:p>
        </p:txBody>
      </p:sp>
      <p:pic>
        <p:nvPicPr>
          <p:cNvPr id="4" name="Picture 3" descr="12-26-pariswindow.jpg"/>
          <p:cNvPicPr>
            <a:picLocks noChangeAspect="1"/>
          </p:cNvPicPr>
          <p:nvPr/>
        </p:nvPicPr>
        <p:blipFill>
          <a:blip r:embed="rId2" cstate="print"/>
          <a:stretch>
            <a:fillRect/>
          </a:stretch>
        </p:blipFill>
        <p:spPr>
          <a:xfrm>
            <a:off x="4724400" y="0"/>
            <a:ext cx="4419600" cy="6858000"/>
          </a:xfrm>
          <a:prstGeom prst="rect">
            <a:avLst/>
          </a:prstGeom>
        </p:spPr>
      </p:pic>
    </p:spTree>
    <p:extLst>
      <p:ext uri="{BB962C8B-B14F-4D97-AF65-F5344CB8AC3E}">
        <p14:creationId xmlns:p14="http://schemas.microsoft.com/office/powerpoint/2010/main" val="40828799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88913"/>
            <a:ext cx="8229600" cy="1008062"/>
          </a:xfrm>
          <a:gradFill rotWithShape="0">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n>
            <a:solidFill>
              <a:schemeClr val="tx1"/>
            </a:solidFill>
            <a:miter lim="800000"/>
            <a:headEnd/>
            <a:tailEnd/>
          </a:ln>
        </p:spPr>
        <p:txBody>
          <a:bodyPr/>
          <a:lstStyle/>
          <a:p>
            <a:pPr eaLnBrk="1" hangingPunct="1"/>
            <a:r>
              <a:rPr lang="en-US" sz="6000" b="1" dirty="0" smtClean="0">
                <a:solidFill>
                  <a:schemeClr val="bg1"/>
                </a:solidFill>
              </a:rPr>
              <a:t>Developing a Thesis</a:t>
            </a:r>
          </a:p>
        </p:txBody>
      </p:sp>
      <p:sp>
        <p:nvSpPr>
          <p:cNvPr id="12291" name="Content Placeholder 2"/>
          <p:cNvSpPr>
            <a:spLocks noGrp="1"/>
          </p:cNvSpPr>
          <p:nvPr>
            <p:ph idx="1"/>
          </p:nvPr>
        </p:nvSpPr>
        <p:spPr>
          <a:xfrm>
            <a:off x="457200" y="1214438"/>
            <a:ext cx="8229600" cy="4911725"/>
          </a:xfrm>
        </p:spPr>
        <p:txBody>
          <a:bodyPr/>
          <a:lstStyle/>
          <a:p>
            <a:pPr eaLnBrk="1" hangingPunct="1">
              <a:buFont typeface="Wingdings" pitchFamily="2" charset="2"/>
              <a:buChar char="§"/>
            </a:pPr>
            <a:r>
              <a:rPr lang="en-AU" sz="3000" dirty="0" smtClean="0"/>
              <a:t>Strong opening paragraphs that introduce clear lines of argument or theses that directly address the question.</a:t>
            </a:r>
            <a:endParaRPr lang="en-US" sz="3000" dirty="0" smtClean="0"/>
          </a:p>
          <a:p>
            <a:pPr eaLnBrk="1" hangingPunct="1">
              <a:buFont typeface="Wingdings" pitchFamily="2" charset="2"/>
              <a:buChar char="§"/>
            </a:pPr>
            <a:r>
              <a:rPr lang="en-AU" sz="3000" dirty="0" smtClean="0"/>
              <a:t>A response that is driven by </a:t>
            </a:r>
            <a:r>
              <a:rPr lang="en-AU" sz="3000" dirty="0"/>
              <a:t>a</a:t>
            </a:r>
            <a:r>
              <a:rPr lang="en-AU" sz="3000" dirty="0" smtClean="0"/>
              <a:t> thesis connected to the question. Each successive point must further the thesis through textual analysis and support. </a:t>
            </a:r>
            <a:r>
              <a:rPr lang="en-AU" sz="3000" dirty="0"/>
              <a:t>S</a:t>
            </a:r>
            <a:r>
              <a:rPr lang="en-AU" sz="3000" dirty="0" smtClean="0"/>
              <a:t>upport or even challenge then thesis through the analysis of the text/s.</a:t>
            </a:r>
          </a:p>
          <a:p>
            <a:pPr eaLnBrk="1" hangingPunct="1">
              <a:buFont typeface="Wingdings" pitchFamily="2" charset="2"/>
              <a:buChar char="§"/>
            </a:pPr>
            <a:r>
              <a:rPr lang="en-AU" sz="3000" dirty="0" smtClean="0"/>
              <a:t>Precise topic sentences that are connected to and build on the thesis. </a:t>
            </a:r>
            <a:endParaRPr lang="en-US" sz="3000" dirty="0" smtClean="0"/>
          </a:p>
          <a:p>
            <a:pPr eaLnBrk="1" hangingPunct="1">
              <a:buFont typeface="Arial" charset="0"/>
              <a:buNone/>
            </a:pPr>
            <a:endParaRPr lang="en-US" dirty="0" smtClean="0"/>
          </a:p>
        </p:txBody>
      </p:sp>
    </p:spTree>
    <p:extLst>
      <p:ext uri="{BB962C8B-B14F-4D97-AF65-F5344CB8AC3E}">
        <p14:creationId xmlns:p14="http://schemas.microsoft.com/office/powerpoint/2010/main" val="3974784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p:txBody>
          <a:bodyPr/>
          <a:lstStyle/>
          <a:p>
            <a:pPr eaLnBrk="1" hangingPunct="1">
              <a:buFont typeface="Wingdings" pitchFamily="2" charset="2"/>
              <a:buChar char="§"/>
            </a:pPr>
            <a:r>
              <a:rPr lang="en-AU" sz="3500" dirty="0" smtClean="0"/>
              <a:t>Judicious textual support: </a:t>
            </a:r>
            <a:r>
              <a:rPr lang="en-AU" sz="3500" dirty="0"/>
              <a:t>D</a:t>
            </a:r>
            <a:r>
              <a:rPr lang="en-AU" sz="3500" dirty="0" smtClean="0"/>
              <a:t>etailed, relevant examples from the text/s rather than spurious, shallow examples. </a:t>
            </a:r>
            <a:endParaRPr lang="en-US" sz="3500" dirty="0" smtClean="0"/>
          </a:p>
          <a:p>
            <a:pPr eaLnBrk="1" hangingPunct="1">
              <a:buFont typeface="Wingdings" pitchFamily="2" charset="2"/>
              <a:buChar char="§"/>
            </a:pPr>
            <a:r>
              <a:rPr lang="en-AU" sz="3500" dirty="0" smtClean="0"/>
              <a:t>Supporting the analysis of language features with examples from the text/s and evaluating their impact on the responder. Never a shopping list of techniques!</a:t>
            </a:r>
            <a:endParaRPr lang="en-US" sz="3500" dirty="0" smtClean="0"/>
          </a:p>
          <a:p>
            <a:endParaRPr lang="en-AU" dirty="0" smtClean="0"/>
          </a:p>
        </p:txBody>
      </p:sp>
      <p:sp>
        <p:nvSpPr>
          <p:cNvPr id="13315" name="Title 1"/>
          <p:cNvSpPr>
            <a:spLocks noGrp="1"/>
          </p:cNvSpPr>
          <p:nvPr>
            <p:ph type="title"/>
          </p:nvPr>
        </p:nvSpPr>
        <p:spPr>
          <a:gradFill rotWithShape="0">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n>
            <a:solidFill>
              <a:schemeClr val="tx1"/>
            </a:solidFill>
            <a:miter lim="800000"/>
            <a:headEnd/>
            <a:tailEnd/>
          </a:ln>
        </p:spPr>
        <p:txBody>
          <a:bodyPr/>
          <a:lstStyle/>
          <a:p>
            <a:pPr eaLnBrk="1" hangingPunct="1"/>
            <a:r>
              <a:rPr lang="en-US" sz="6000" b="1" dirty="0" smtClean="0">
                <a:solidFill>
                  <a:schemeClr val="bg1"/>
                </a:solidFill>
              </a:rPr>
              <a:t>Developing a Thesis</a:t>
            </a:r>
          </a:p>
        </p:txBody>
      </p:sp>
    </p:spTree>
    <p:extLst>
      <p:ext uri="{BB962C8B-B14F-4D97-AF65-F5344CB8AC3E}">
        <p14:creationId xmlns:p14="http://schemas.microsoft.com/office/powerpoint/2010/main" val="8751423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a:gradFill>
            <a:gsLst>
              <a:gs pos="0">
                <a:srgbClr val="5E9EFF"/>
              </a:gs>
              <a:gs pos="39999">
                <a:srgbClr val="85C2FF"/>
              </a:gs>
              <a:gs pos="70000">
                <a:srgbClr val="C4D6EB"/>
              </a:gs>
              <a:gs pos="100000">
                <a:srgbClr val="FFEBFA"/>
              </a:gs>
            </a:gsLst>
            <a:lin ang="5400000" scaled="0"/>
          </a:gradFill>
          <a:ln>
            <a:solidFill>
              <a:schemeClr val="tx1"/>
            </a:solidFill>
          </a:ln>
        </p:spPr>
        <p:txBody>
          <a:bodyPr>
            <a:normAutofit/>
          </a:bodyPr>
          <a:lstStyle/>
          <a:p>
            <a:pPr>
              <a:defRPr/>
            </a:pPr>
            <a:r>
              <a:rPr lang="en-US" sz="5400" b="1" dirty="0" smtClean="0"/>
              <a:t>Importance of Feedback</a:t>
            </a:r>
            <a:endParaRPr lang="en-US" sz="5400" b="1" dirty="0"/>
          </a:p>
        </p:txBody>
      </p:sp>
      <p:sp>
        <p:nvSpPr>
          <p:cNvPr id="7171" name="Content Placeholder 2"/>
          <p:cNvSpPr>
            <a:spLocks noGrp="1"/>
          </p:cNvSpPr>
          <p:nvPr>
            <p:ph idx="1"/>
          </p:nvPr>
        </p:nvSpPr>
        <p:spPr>
          <a:xfrm>
            <a:off x="357188" y="1295400"/>
            <a:ext cx="8329612" cy="5276850"/>
          </a:xfrm>
        </p:spPr>
        <p:txBody>
          <a:bodyPr/>
          <a:lstStyle/>
          <a:p>
            <a:pPr>
              <a:lnSpc>
                <a:spcPct val="80000"/>
              </a:lnSpc>
              <a:buFont typeface="Wingdings" pitchFamily="2" charset="2"/>
              <a:buChar char="§"/>
            </a:pPr>
            <a:r>
              <a:rPr lang="en-GB" i="1" dirty="0" smtClean="0"/>
              <a:t>“An expert teacher, mentor or coach can readily explain, demonstrate and detect flaws in performance. He or she can also identify talent and potential, and build on these. </a:t>
            </a:r>
            <a:r>
              <a:rPr lang="en-AU" i="1" dirty="0" smtClean="0"/>
              <a:t>In contrast, trial and error learning or poor teaching are less effective and take longer. If performance flaws are not detected and corrected, these can become ingrained and will be much harder to eradicate later. Learners who don’t receive instruction, encouragement and correction can become disillusioned and quit due to lack of progress” </a:t>
            </a:r>
            <a:r>
              <a:rPr lang="en-AU" dirty="0" smtClean="0"/>
              <a:t>(Dinham, </a:t>
            </a:r>
            <a:r>
              <a:rPr lang="en-AU" i="1" dirty="0" smtClean="0"/>
              <a:t>Feedback on Feedback</a:t>
            </a:r>
            <a:r>
              <a:rPr lang="en-AU" dirty="0" smtClean="0"/>
              <a:t>, 2008).</a:t>
            </a:r>
          </a:p>
          <a:p>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457200" y="1557338"/>
            <a:ext cx="8229600" cy="4995862"/>
          </a:xfrm>
        </p:spPr>
        <p:txBody>
          <a:bodyPr>
            <a:normAutofit lnSpcReduction="10000"/>
          </a:bodyPr>
          <a:lstStyle/>
          <a:p>
            <a:pPr eaLnBrk="1" hangingPunct="1">
              <a:buFont typeface="Wingdings" pitchFamily="2" charset="2"/>
              <a:buChar char="§"/>
            </a:pPr>
            <a:r>
              <a:rPr lang="en-AU" sz="2600" i="1" dirty="0" smtClean="0"/>
              <a:t>“from hour to hour we ripe and ripe,</a:t>
            </a:r>
            <a:br>
              <a:rPr lang="en-AU" sz="2600" i="1" dirty="0" smtClean="0"/>
            </a:br>
            <a:r>
              <a:rPr lang="en-AU" sz="2600" i="1" dirty="0" smtClean="0"/>
              <a:t>then from hour to hour we rot and rot“</a:t>
            </a:r>
            <a:r>
              <a:rPr lang="en-AU" sz="2600" dirty="0" smtClean="0"/>
              <a:t> (Touchstone, II.vi.). </a:t>
            </a:r>
          </a:p>
          <a:p>
            <a:pPr eaLnBrk="1" hangingPunct="1">
              <a:buFont typeface="Wingdings" pitchFamily="2" charset="2"/>
              <a:buChar char="§"/>
            </a:pPr>
            <a:r>
              <a:rPr lang="en-AU" sz="2600" dirty="0" smtClean="0"/>
              <a:t>When developing theses students should consider that the notion of belonging is never fixed. It is constantly shifting depending on the individual’s experiences, emotional state and relationships with self and others.</a:t>
            </a:r>
          </a:p>
          <a:p>
            <a:pPr eaLnBrk="1" hangingPunct="1">
              <a:buFont typeface="Wingdings" pitchFamily="2" charset="2"/>
              <a:buChar char="§"/>
            </a:pPr>
            <a:r>
              <a:rPr lang="en-AU" sz="2600" dirty="0" smtClean="0"/>
              <a:t>They need to consider how humanity’s flaws and qualities challenge and enrich belonging.</a:t>
            </a:r>
          </a:p>
          <a:p>
            <a:pPr eaLnBrk="1" hangingPunct="1">
              <a:buFont typeface="Wingdings" pitchFamily="2" charset="2"/>
              <a:buChar char="§"/>
            </a:pPr>
            <a:r>
              <a:rPr lang="en-AU" sz="2600" dirty="0" smtClean="0"/>
              <a:t>Regard belonging as an ambivalent notion. Explore when and why individuals move between belonging, indifference and alienation.</a:t>
            </a:r>
          </a:p>
        </p:txBody>
      </p:sp>
      <p:sp>
        <p:nvSpPr>
          <p:cNvPr id="14339" name="Title 1"/>
          <p:cNvSpPr>
            <a:spLocks noGrp="1"/>
          </p:cNvSpPr>
          <p:nvPr>
            <p:ph type="title"/>
          </p:nvPr>
        </p:nvSpPr>
        <p:spPr>
          <a:xfrm>
            <a:off x="457200" y="260350"/>
            <a:ext cx="8229600" cy="1143000"/>
          </a:xfrm>
          <a:gradFill rotWithShape="0">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n>
            <a:solidFill>
              <a:schemeClr val="tx1"/>
            </a:solidFill>
            <a:miter lim="800000"/>
            <a:headEnd/>
            <a:tailEnd/>
          </a:ln>
        </p:spPr>
        <p:txBody>
          <a:bodyPr/>
          <a:lstStyle/>
          <a:p>
            <a:pPr eaLnBrk="1" hangingPunct="1"/>
            <a:r>
              <a:rPr lang="en-US" sz="6000" b="1" dirty="0" smtClean="0">
                <a:solidFill>
                  <a:schemeClr val="bg1"/>
                </a:solidFill>
              </a:rPr>
              <a:t>Developing a Thesis</a:t>
            </a:r>
          </a:p>
        </p:txBody>
      </p:sp>
    </p:spTree>
    <p:extLst>
      <p:ext uri="{BB962C8B-B14F-4D97-AF65-F5344CB8AC3E}">
        <p14:creationId xmlns:p14="http://schemas.microsoft.com/office/powerpoint/2010/main" val="16093591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82051179"/>
              </p:ext>
            </p:extLst>
          </p:nvPr>
        </p:nvGraphicFramePr>
        <p:xfrm>
          <a:off x="685800" y="0"/>
          <a:ext cx="8001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871223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4419600" cy="1143000"/>
          </a:xfrm>
          <a:blipFill dpi="0" rotWithShape="1">
            <a:blip r:embed="rId2">
              <a:extLst>
                <a:ext uri="{28A0092B-C50C-407E-A947-70E740481C1C}">
                  <a14:useLocalDpi xmlns:a14="http://schemas.microsoft.com/office/drawing/2010/main" val="0"/>
                </a:ext>
              </a:extLst>
            </a:blip>
            <a:srcRect/>
            <a:stretch>
              <a:fillRect/>
            </a:stretch>
          </a:blipFill>
          <a:ln>
            <a:solidFill>
              <a:schemeClr val="tx1"/>
            </a:solidFill>
          </a:ln>
        </p:spPr>
        <p:txBody>
          <a:bodyPr>
            <a:noAutofit/>
          </a:bodyPr>
          <a:lstStyle/>
          <a:p>
            <a:r>
              <a:rPr lang="en-AU" sz="7200" b="1" dirty="0" smtClean="0">
                <a:solidFill>
                  <a:schemeClr val="bg1"/>
                </a:solidFill>
              </a:rPr>
              <a:t>Theses</a:t>
            </a:r>
            <a:endParaRPr lang="en-AU" sz="7200" b="1" dirty="0">
              <a:solidFill>
                <a:schemeClr val="bg1"/>
              </a:solidFill>
            </a:endParaRPr>
          </a:p>
        </p:txBody>
      </p:sp>
      <p:sp>
        <p:nvSpPr>
          <p:cNvPr id="3" name="Content Placeholder 2"/>
          <p:cNvSpPr>
            <a:spLocks noGrp="1"/>
          </p:cNvSpPr>
          <p:nvPr>
            <p:ph sz="half" idx="1"/>
          </p:nvPr>
        </p:nvSpPr>
        <p:spPr>
          <a:xfrm>
            <a:off x="228600" y="1447800"/>
            <a:ext cx="4572000" cy="5181600"/>
          </a:xfrm>
        </p:spPr>
        <p:txBody>
          <a:bodyPr>
            <a:noAutofit/>
          </a:bodyPr>
          <a:lstStyle/>
          <a:p>
            <a:pPr>
              <a:spcBef>
                <a:spcPts val="0"/>
              </a:spcBef>
              <a:buFont typeface="Wingdings" pitchFamily="2" charset="2"/>
              <a:buChar char="§"/>
            </a:pPr>
            <a:r>
              <a:rPr lang="en-AU" sz="2350" dirty="0" smtClean="0"/>
              <a:t>Overarching through the question to specific lines of arguments.</a:t>
            </a:r>
          </a:p>
          <a:p>
            <a:pPr>
              <a:spcBef>
                <a:spcPts val="0"/>
              </a:spcBef>
              <a:buFont typeface="Wingdings" pitchFamily="2" charset="2"/>
              <a:buChar char="§"/>
            </a:pPr>
            <a:r>
              <a:rPr lang="en-AU" sz="2350" dirty="0" smtClean="0"/>
              <a:t>Supporting the </a:t>
            </a:r>
            <a:r>
              <a:rPr lang="en-AU" sz="2350" dirty="0"/>
              <a:t>thesis with the reasons why </a:t>
            </a:r>
            <a:r>
              <a:rPr lang="en-AU" sz="2350" dirty="0" smtClean="0"/>
              <a:t>the student has </a:t>
            </a:r>
            <a:r>
              <a:rPr lang="en-AU" sz="2350" dirty="0"/>
              <a:t>arrived at this point of view.</a:t>
            </a:r>
          </a:p>
          <a:p>
            <a:pPr>
              <a:spcBef>
                <a:spcPts val="0"/>
              </a:spcBef>
              <a:buFont typeface="Wingdings" pitchFamily="2" charset="2"/>
              <a:buChar char="§"/>
            </a:pPr>
            <a:r>
              <a:rPr lang="en-AU" sz="2350" dirty="0"/>
              <a:t>At least two – three supporting arguments used to further the thesis that addresses the question in the </a:t>
            </a:r>
            <a:r>
              <a:rPr lang="en-AU" sz="2350" dirty="0" smtClean="0"/>
              <a:t>essay</a:t>
            </a:r>
            <a:r>
              <a:rPr lang="en-AU" sz="2350" dirty="0"/>
              <a:t>.</a:t>
            </a:r>
            <a:r>
              <a:rPr lang="en-AU" sz="2350" dirty="0" smtClean="0"/>
              <a:t> </a:t>
            </a:r>
          </a:p>
          <a:p>
            <a:pPr>
              <a:spcBef>
                <a:spcPts val="0"/>
              </a:spcBef>
              <a:buFont typeface="Wingdings" pitchFamily="2" charset="2"/>
              <a:buChar char="§"/>
            </a:pPr>
            <a:r>
              <a:rPr lang="en-AU" sz="2350" dirty="0" smtClean="0"/>
              <a:t>E.g. The greatest barrier to belonging is the self: our perceptions, assumptions and degree of self-efficacy. </a:t>
            </a:r>
          </a:p>
        </p:txBody>
      </p:sp>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029200" y="0"/>
            <a:ext cx="4114800" cy="6858000"/>
          </a:xfrm>
        </p:spPr>
      </p:pic>
    </p:spTree>
    <p:extLst>
      <p:ext uri="{BB962C8B-B14F-4D97-AF65-F5344CB8AC3E}">
        <p14:creationId xmlns:p14="http://schemas.microsoft.com/office/powerpoint/2010/main" val="15596758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457200" y="404813"/>
            <a:ext cx="8229600" cy="6048375"/>
          </a:xfrm>
        </p:spPr>
        <p:txBody>
          <a:bodyPr/>
          <a:lstStyle/>
          <a:p>
            <a:pPr marL="0" indent="0">
              <a:buFont typeface="Arial" charset="0"/>
              <a:buNone/>
            </a:pPr>
            <a:r>
              <a:rPr lang="en-AU" sz="3100" dirty="0" smtClean="0">
                <a:solidFill>
                  <a:schemeClr val="bg1"/>
                </a:solidFill>
              </a:rPr>
              <a:t>Feelings of belonging are constantly changing due to societal pressures and expectations. Some individuals choose to change personally to conform and belong or to stand alone. This concept of belonging is conveyed through the representations of people and their relationships with others and the larger world in the play </a:t>
            </a:r>
            <a:r>
              <a:rPr lang="en-AU" sz="3100" i="1" dirty="0" smtClean="0">
                <a:solidFill>
                  <a:schemeClr val="bg1"/>
                </a:solidFill>
              </a:rPr>
              <a:t>The Crucible </a:t>
            </a:r>
            <a:r>
              <a:rPr lang="en-AU" sz="3100" dirty="0" smtClean="0">
                <a:solidFill>
                  <a:schemeClr val="bg1"/>
                </a:solidFill>
              </a:rPr>
              <a:t>and the film </a:t>
            </a:r>
            <a:r>
              <a:rPr lang="en-AU" sz="3100" i="1" dirty="0" smtClean="0">
                <a:solidFill>
                  <a:schemeClr val="bg1"/>
                </a:solidFill>
              </a:rPr>
              <a:t>Social Network</a:t>
            </a:r>
            <a:r>
              <a:rPr lang="en-AU" sz="3100" dirty="0" smtClean="0">
                <a:solidFill>
                  <a:schemeClr val="bg1"/>
                </a:solidFill>
              </a:rPr>
              <a:t>.  Strong individuals choose not to belong to a society to preserve their individual and professional identity, and this can either enrich or challenge the values of a community or group. </a:t>
            </a:r>
          </a:p>
        </p:txBody>
      </p:sp>
    </p:spTree>
    <p:extLst>
      <p:ext uri="{BB962C8B-B14F-4D97-AF65-F5344CB8AC3E}">
        <p14:creationId xmlns:p14="http://schemas.microsoft.com/office/powerpoint/2010/main" val="37526130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457200" y="476250"/>
            <a:ext cx="8229600" cy="5976938"/>
          </a:xfrm>
        </p:spPr>
        <p:txBody>
          <a:bodyPr/>
          <a:lstStyle/>
          <a:p>
            <a:pPr marL="0" indent="0">
              <a:buFont typeface="Arial" charset="0"/>
              <a:buNone/>
            </a:pPr>
            <a:r>
              <a:rPr lang="en-AU" sz="3500" dirty="0" smtClean="0">
                <a:solidFill>
                  <a:schemeClr val="bg1"/>
                </a:solidFill>
              </a:rPr>
              <a:t>An individual may choose or be forced to not belong to society in order to preserve their identity and core values. Belonging is such an innate driving force, yet some individuals such as John Proctor in </a:t>
            </a:r>
            <a:r>
              <a:rPr lang="en-AU" sz="3500" i="1" dirty="0" smtClean="0">
                <a:solidFill>
                  <a:schemeClr val="bg1"/>
                </a:solidFill>
              </a:rPr>
              <a:t>The Crucible </a:t>
            </a:r>
            <a:r>
              <a:rPr lang="en-AU" sz="3500" dirty="0" smtClean="0">
                <a:solidFill>
                  <a:schemeClr val="bg1"/>
                </a:solidFill>
              </a:rPr>
              <a:t>because of a repressive and tragic context deliberately suppress this drive and choose alienation from society to find a more acceptable way to belong spiritually, ethically and morally to family, friends and self.  </a:t>
            </a:r>
          </a:p>
        </p:txBody>
      </p:sp>
    </p:spTree>
    <p:extLst>
      <p:ext uri="{BB962C8B-B14F-4D97-AF65-F5344CB8AC3E}">
        <p14:creationId xmlns:p14="http://schemas.microsoft.com/office/powerpoint/2010/main" val="5718830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5130800" cy="1143000"/>
          </a:xfrm>
          <a:solidFill>
            <a:schemeClr val="accent1">
              <a:lumMod val="50000"/>
            </a:schemeClr>
          </a:solidFill>
          <a:ln>
            <a:solidFill>
              <a:schemeClr val="tx1"/>
            </a:solidFill>
          </a:ln>
        </p:spPr>
        <p:txBody>
          <a:bodyPr/>
          <a:lstStyle/>
          <a:p>
            <a:pPr>
              <a:defRPr/>
            </a:pPr>
            <a:r>
              <a:rPr lang="en-AU" sz="6000" b="1" dirty="0" smtClean="0">
                <a:solidFill>
                  <a:srgbClr val="FFC000"/>
                </a:solidFill>
              </a:rPr>
              <a:t>Integration</a:t>
            </a:r>
            <a:endParaRPr lang="en-AU" sz="6000" b="1" dirty="0">
              <a:solidFill>
                <a:srgbClr val="FFC000"/>
              </a:solidFill>
            </a:endParaRPr>
          </a:p>
        </p:txBody>
      </p:sp>
      <p:sp>
        <p:nvSpPr>
          <p:cNvPr id="19459" name="Content Placeholder 2"/>
          <p:cNvSpPr>
            <a:spLocks noGrp="1"/>
          </p:cNvSpPr>
          <p:nvPr>
            <p:ph idx="1"/>
          </p:nvPr>
        </p:nvSpPr>
        <p:spPr>
          <a:xfrm>
            <a:off x="304800" y="1600200"/>
            <a:ext cx="5105400" cy="4997450"/>
          </a:xfrm>
        </p:spPr>
        <p:txBody>
          <a:bodyPr>
            <a:noAutofit/>
          </a:bodyPr>
          <a:lstStyle/>
          <a:p>
            <a:pPr>
              <a:buFont typeface="Wingdings" pitchFamily="2" charset="2"/>
              <a:buChar char="§"/>
            </a:pPr>
            <a:r>
              <a:rPr lang="en-AU" sz="3300" dirty="0" smtClean="0"/>
              <a:t>Making connections between the texts through:</a:t>
            </a:r>
          </a:p>
          <a:p>
            <a:pPr>
              <a:buFontTx/>
              <a:buChar char="-"/>
            </a:pPr>
            <a:r>
              <a:rPr lang="en-AU" sz="3300" dirty="0" smtClean="0"/>
              <a:t>The thesis</a:t>
            </a:r>
          </a:p>
          <a:p>
            <a:pPr>
              <a:buFontTx/>
              <a:buChar char="-"/>
            </a:pPr>
            <a:r>
              <a:rPr lang="en-AU" sz="3300" dirty="0" smtClean="0"/>
              <a:t>Characters</a:t>
            </a:r>
          </a:p>
          <a:p>
            <a:pPr>
              <a:buFontTx/>
              <a:buChar char="-"/>
            </a:pPr>
            <a:r>
              <a:rPr lang="en-AU" sz="3300" dirty="0" smtClean="0"/>
              <a:t>The act of representation</a:t>
            </a:r>
          </a:p>
          <a:p>
            <a:pPr>
              <a:buFont typeface="Wingdings" pitchFamily="2" charset="2"/>
              <a:buChar char="§"/>
            </a:pPr>
            <a:r>
              <a:rPr lang="en-AU" sz="3300" dirty="0" smtClean="0"/>
              <a:t>Connecting words: </a:t>
            </a:r>
            <a:r>
              <a:rPr lang="en-AU" sz="3300" i="1" dirty="0" smtClean="0"/>
              <a:t>Furthermore, alternatively…</a:t>
            </a:r>
          </a:p>
        </p:txBody>
      </p:sp>
      <p:pic>
        <p:nvPicPr>
          <p:cNvPr id="194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1500" y="0"/>
            <a:ext cx="3492500" cy="3741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500" y="3633788"/>
            <a:ext cx="3492500" cy="3230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6781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1011237"/>
          </a:xfrm>
          <a:gradFill>
            <a:gsLst>
              <a:gs pos="0">
                <a:srgbClr val="03D4A8"/>
              </a:gs>
              <a:gs pos="25000">
                <a:srgbClr val="21D6E0"/>
              </a:gs>
              <a:gs pos="75000">
                <a:srgbClr val="0087E6"/>
              </a:gs>
              <a:gs pos="100000">
                <a:srgbClr val="005CBF"/>
              </a:gs>
            </a:gsLst>
            <a:lin ang="5400000" scaled="0"/>
          </a:gradFill>
          <a:ln>
            <a:solidFill>
              <a:schemeClr val="tx1"/>
            </a:solidFill>
          </a:ln>
        </p:spPr>
        <p:txBody>
          <a:bodyPr>
            <a:normAutofit/>
          </a:bodyPr>
          <a:lstStyle/>
          <a:p>
            <a:pPr>
              <a:defRPr/>
            </a:pPr>
            <a:r>
              <a:rPr lang="en-US" sz="6000" b="1" dirty="0" smtClean="0">
                <a:solidFill>
                  <a:schemeClr val="bg1"/>
                </a:solidFill>
              </a:rPr>
              <a:t>Lines of Arguments</a:t>
            </a:r>
            <a:endParaRPr lang="en-US" sz="6000" b="1" dirty="0">
              <a:solidFill>
                <a:schemeClr val="bg1"/>
              </a:solidFill>
            </a:endParaRPr>
          </a:p>
        </p:txBody>
      </p:sp>
      <p:sp>
        <p:nvSpPr>
          <p:cNvPr id="7171" name="Content Placeholder 5"/>
          <p:cNvSpPr>
            <a:spLocks noGrp="1"/>
          </p:cNvSpPr>
          <p:nvPr>
            <p:ph idx="1"/>
          </p:nvPr>
        </p:nvSpPr>
        <p:spPr>
          <a:xfrm>
            <a:off x="457200" y="1428750"/>
            <a:ext cx="8229600" cy="5072063"/>
          </a:xfrm>
        </p:spPr>
        <p:txBody>
          <a:bodyPr>
            <a:normAutofit/>
          </a:bodyPr>
          <a:lstStyle/>
          <a:p>
            <a:pPr>
              <a:buFont typeface="Wingdings" pitchFamily="2" charset="2"/>
              <a:buChar char="§"/>
            </a:pPr>
            <a:r>
              <a:rPr lang="en-US" sz="2800" dirty="0" smtClean="0"/>
              <a:t>We spend our lives trying to belong to self, a place and others, not realising that it is our perceptions and attitudes that enable us to belong. </a:t>
            </a:r>
          </a:p>
          <a:p>
            <a:pPr>
              <a:buFont typeface="Wingdings" pitchFamily="2" charset="2"/>
              <a:buChar char="§"/>
            </a:pPr>
            <a:r>
              <a:rPr lang="en-US" sz="2800" dirty="0" smtClean="0"/>
              <a:t>When we begin to understand the forces that drive us to belong we develop empathy for others and personal insight.   </a:t>
            </a:r>
          </a:p>
          <a:p>
            <a:pPr>
              <a:buFont typeface="Wingdings" pitchFamily="2" charset="2"/>
              <a:buChar char="§"/>
            </a:pPr>
            <a:r>
              <a:rPr lang="en-AU" sz="2800" dirty="0"/>
              <a:t>The simple act of unquestioning friendship and kindness nurtures the notion of belonging</a:t>
            </a:r>
            <a:r>
              <a:rPr lang="en-AU" sz="2800" dirty="0" smtClean="0"/>
              <a:t>.</a:t>
            </a:r>
          </a:p>
          <a:p>
            <a:pPr>
              <a:buFont typeface="Wingdings" pitchFamily="2" charset="2"/>
              <a:buChar char="§"/>
            </a:pPr>
            <a:r>
              <a:rPr lang="en-AU" sz="2800" dirty="0"/>
              <a:t>When individuals experience a strong connection to a place the notion of belonging is strengthened and enriched</a:t>
            </a:r>
            <a:r>
              <a:rPr lang="en-AU" sz="2800" dirty="0" smtClean="0"/>
              <a:t>.</a:t>
            </a:r>
            <a:endParaRPr lang="en-AU" sz="2800" dirty="0"/>
          </a:p>
          <a:p>
            <a:pPr marL="0" indent="0">
              <a:buNone/>
            </a:pPr>
            <a:endParaRPr lang="en-US" dirty="0" smtClean="0"/>
          </a:p>
          <a:p>
            <a:endParaRPr lang="en-US" dirty="0" smtClean="0"/>
          </a:p>
        </p:txBody>
      </p:sp>
    </p:spTree>
    <p:extLst>
      <p:ext uri="{BB962C8B-B14F-4D97-AF65-F5344CB8AC3E}">
        <p14:creationId xmlns:p14="http://schemas.microsoft.com/office/powerpoint/2010/main" val="36673788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250825" y="1143000"/>
            <a:ext cx="4537075" cy="5562600"/>
          </a:xfrm>
        </p:spPr>
        <p:txBody>
          <a:bodyPr>
            <a:normAutofit/>
          </a:bodyPr>
          <a:lstStyle/>
          <a:p>
            <a:pPr eaLnBrk="1" hangingPunct="1">
              <a:buFont typeface="Wingdings" pitchFamily="2" charset="2"/>
              <a:buChar char="§"/>
            </a:pPr>
            <a:r>
              <a:rPr lang="en-AU" sz="2500" dirty="0" smtClean="0"/>
              <a:t>The pressure to belong and conform has the potential to threaten individuality and independent thought. </a:t>
            </a:r>
          </a:p>
          <a:p>
            <a:pPr eaLnBrk="1" hangingPunct="1">
              <a:buFont typeface="Wingdings" pitchFamily="2" charset="2"/>
              <a:buChar char="§"/>
            </a:pPr>
            <a:r>
              <a:rPr lang="en-AU" sz="2500" dirty="0" smtClean="0"/>
              <a:t>Belonging to a community or a group is not always a positive thing. To maintain the cohesion, power and authority of the community or group, individuals could be forced to conform and suppress their individuality. Freedom and independence can become casualties of conformity.</a:t>
            </a:r>
          </a:p>
        </p:txBody>
      </p:sp>
      <p:sp>
        <p:nvSpPr>
          <p:cNvPr id="4" name="Title 1"/>
          <p:cNvSpPr>
            <a:spLocks noGrp="1"/>
          </p:cNvSpPr>
          <p:nvPr>
            <p:ph type="title"/>
          </p:nvPr>
        </p:nvSpPr>
        <p:spPr>
          <a:xfrm>
            <a:off x="250825" y="260350"/>
            <a:ext cx="4619625" cy="792163"/>
          </a:xfr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8100000" scaled="1"/>
            <a:tileRect/>
          </a:gradFill>
          <a:ln>
            <a:solidFill>
              <a:schemeClr val="tx1"/>
            </a:solidFill>
          </a:ln>
        </p:spPr>
        <p:txBody>
          <a:bodyPr>
            <a:noAutofit/>
          </a:bodyPr>
          <a:lstStyle/>
          <a:p>
            <a:pPr eaLnBrk="1" hangingPunct="1">
              <a:defRPr/>
            </a:pPr>
            <a:r>
              <a:rPr lang="en-US" sz="6000" b="1" dirty="0" smtClean="0"/>
              <a:t>Ideas</a:t>
            </a:r>
            <a:endParaRPr lang="en-US" sz="6000" b="1" dirty="0"/>
          </a:p>
        </p:txBody>
      </p:sp>
      <p:pic>
        <p:nvPicPr>
          <p:cNvPr id="10244" name="Picture 2" descr="http://i336.photobucket.com/albums/n334/julbain/shaun-tan-portrai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800" y="0"/>
            <a:ext cx="4140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53959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74638"/>
            <a:ext cx="4103688" cy="1143000"/>
          </a:xfrm>
          <a:solidFill>
            <a:schemeClr val="accent6">
              <a:lumMod val="50000"/>
            </a:schemeClr>
          </a:solidFill>
          <a:ln>
            <a:solidFill>
              <a:schemeClr val="tx1"/>
            </a:solidFill>
          </a:ln>
        </p:spPr>
        <p:txBody>
          <a:bodyPr rtlCol="0">
            <a:normAutofit/>
          </a:bodyPr>
          <a:lstStyle/>
          <a:p>
            <a:pPr eaLnBrk="1" fontAlgn="auto" hangingPunct="1">
              <a:spcAft>
                <a:spcPts val="0"/>
              </a:spcAft>
              <a:defRPr/>
            </a:pPr>
            <a:r>
              <a:rPr lang="en-AU" sz="6000" b="1" dirty="0" smtClean="0">
                <a:solidFill>
                  <a:schemeClr val="bg1"/>
                </a:solidFill>
              </a:rPr>
              <a:t>Theses</a:t>
            </a:r>
          </a:p>
        </p:txBody>
      </p:sp>
      <p:sp>
        <p:nvSpPr>
          <p:cNvPr id="3" name="Content Placeholder 2"/>
          <p:cNvSpPr>
            <a:spLocks noGrp="1"/>
          </p:cNvSpPr>
          <p:nvPr>
            <p:ph idx="1"/>
          </p:nvPr>
        </p:nvSpPr>
        <p:spPr>
          <a:xfrm>
            <a:off x="323850" y="1600200"/>
            <a:ext cx="4103688" cy="4972050"/>
          </a:xfrm>
        </p:spPr>
        <p:txBody>
          <a:bodyPr>
            <a:normAutofit/>
          </a:bodyPr>
          <a:lstStyle/>
          <a:p>
            <a:pPr eaLnBrk="1" hangingPunct="1">
              <a:lnSpc>
                <a:spcPct val="80000"/>
              </a:lnSpc>
              <a:buFont typeface="Wingdings" pitchFamily="2" charset="2"/>
              <a:buChar char="§"/>
            </a:pPr>
            <a:r>
              <a:rPr lang="en-AU" sz="2500" dirty="0" smtClean="0"/>
              <a:t>We all need to find a community where we belong and we are accepted. </a:t>
            </a:r>
          </a:p>
          <a:p>
            <a:pPr eaLnBrk="1" hangingPunct="1">
              <a:lnSpc>
                <a:spcPct val="80000"/>
              </a:lnSpc>
              <a:buFont typeface="Wingdings" pitchFamily="2" charset="2"/>
              <a:buChar char="§"/>
            </a:pPr>
            <a:r>
              <a:rPr lang="en-AU" sz="2500" dirty="0" smtClean="0"/>
              <a:t>A strong sense of identity ensures that an individual can deal with challenging circumstances.</a:t>
            </a:r>
          </a:p>
          <a:p>
            <a:pPr eaLnBrk="1" hangingPunct="1">
              <a:lnSpc>
                <a:spcPct val="80000"/>
              </a:lnSpc>
              <a:buFont typeface="Wingdings" pitchFamily="2" charset="2"/>
              <a:buChar char="§"/>
            </a:pPr>
            <a:r>
              <a:rPr lang="en-AU" sz="2500" dirty="0" smtClean="0"/>
              <a:t>Belonging may be a fundamental human need but it also a choice: “</a:t>
            </a:r>
            <a:r>
              <a:rPr lang="en-AU" sz="2500" i="1" dirty="0" smtClean="0"/>
              <a:t>I thank you for your company, but, good faith, I had as lief have</a:t>
            </a:r>
            <a:r>
              <a:rPr lang="en-AU" sz="2500" dirty="0" smtClean="0"/>
              <a:t> </a:t>
            </a:r>
            <a:r>
              <a:rPr lang="en-AU" sz="2500" i="1" dirty="0" smtClean="0"/>
              <a:t>been myself alone.”</a:t>
            </a:r>
            <a:endParaRPr lang="en-AU" sz="2500" dirty="0" smtClean="0"/>
          </a:p>
          <a:p>
            <a:pPr eaLnBrk="1" hangingPunct="1">
              <a:lnSpc>
                <a:spcPct val="80000"/>
              </a:lnSpc>
              <a:buFont typeface="Wingdings" pitchFamily="2" charset="2"/>
              <a:buChar char="§"/>
            </a:pPr>
            <a:endParaRPr lang="en-AU" sz="2200" dirty="0" smtClean="0"/>
          </a:p>
        </p:txBody>
      </p:sp>
      <p:pic>
        <p:nvPicPr>
          <p:cNvPr id="2355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1538" y="12700"/>
            <a:ext cx="4495800" cy="684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25075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gradFill rotWithShape="0">
            <a:gsLst>
              <a:gs pos="0">
                <a:srgbClr val="03D4A8"/>
              </a:gs>
              <a:gs pos="25000">
                <a:srgbClr val="21D6E0"/>
              </a:gs>
              <a:gs pos="75000">
                <a:srgbClr val="0087E6"/>
              </a:gs>
              <a:gs pos="100000">
                <a:srgbClr val="005CBF"/>
              </a:gs>
            </a:gsLst>
            <a:lin ang="5400000"/>
          </a:gradFill>
          <a:ln>
            <a:solidFill>
              <a:schemeClr val="tx1"/>
            </a:solidFill>
            <a:miter lim="800000"/>
            <a:headEnd/>
            <a:tailEnd/>
          </a:ln>
        </p:spPr>
        <p:txBody>
          <a:bodyPr/>
          <a:lstStyle/>
          <a:p>
            <a:r>
              <a:rPr lang="en-AU" sz="6000" b="1" dirty="0" smtClean="0">
                <a:solidFill>
                  <a:schemeClr val="bg1"/>
                </a:solidFill>
              </a:rPr>
              <a:t>Suggested Approach</a:t>
            </a:r>
          </a:p>
        </p:txBody>
      </p:sp>
      <p:sp>
        <p:nvSpPr>
          <p:cNvPr id="3" name="Content Placeholder 2"/>
          <p:cNvSpPr>
            <a:spLocks noGrp="1"/>
          </p:cNvSpPr>
          <p:nvPr>
            <p:ph idx="1"/>
          </p:nvPr>
        </p:nvSpPr>
        <p:spPr>
          <a:xfrm>
            <a:off x="457200" y="1600200"/>
            <a:ext cx="8229600" cy="4781550"/>
          </a:xfrm>
        </p:spPr>
        <p:txBody>
          <a:bodyPr>
            <a:normAutofit lnSpcReduction="10000"/>
          </a:bodyPr>
          <a:lstStyle/>
          <a:p>
            <a:pPr>
              <a:spcBef>
                <a:spcPts val="0"/>
              </a:spcBef>
              <a:buFont typeface="Wingdings" pitchFamily="2" charset="2"/>
              <a:buChar char="§"/>
            </a:pPr>
            <a:r>
              <a:rPr lang="en-US" sz="2600" b="1" dirty="0" smtClean="0"/>
              <a:t>Paragraph 1:</a:t>
            </a:r>
            <a:r>
              <a:rPr lang="en-US" sz="2600" dirty="0" smtClean="0"/>
              <a:t> Immediately address the question and introduce the thesis or line of argument that challenges or supports it. Provide at least one or two supporting arguments through an explanation of the thesis.</a:t>
            </a:r>
          </a:p>
          <a:p>
            <a:pPr>
              <a:spcBef>
                <a:spcPts val="0"/>
              </a:spcBef>
              <a:buFont typeface="Wingdings" pitchFamily="2" charset="2"/>
              <a:buChar char="§"/>
            </a:pPr>
            <a:r>
              <a:rPr lang="en-US" sz="2600" b="1" dirty="0" smtClean="0"/>
              <a:t>Paragraph 2:</a:t>
            </a:r>
            <a:r>
              <a:rPr lang="en-US" sz="2600" dirty="0" smtClean="0"/>
              <a:t> Connect to the question and the thesis using a topic sentence. Then connect to the prescribed text by discussing whether the text supports or challenges the question. Briefly discuss the significance of the composer’s context and times, and his or her perspectives, and how these influence the text’s representation of belonging and the underlying assumptions of the text about belonging. Context can be integrated through out the analysis of a text.</a:t>
            </a:r>
            <a:endParaRPr lang="en-AU" sz="2600" dirty="0" smtClean="0"/>
          </a:p>
          <a:p>
            <a:pPr>
              <a:buFont typeface="Arial" charset="0"/>
              <a:buNone/>
            </a:pPr>
            <a:endParaRPr lang="en-AU" dirty="0" smtClean="0"/>
          </a:p>
        </p:txBody>
      </p:sp>
    </p:spTree>
    <p:extLst>
      <p:ext uri="{BB962C8B-B14F-4D97-AF65-F5344CB8AC3E}">
        <p14:creationId xmlns:p14="http://schemas.microsoft.com/office/powerpoint/2010/main" val="41590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313" y="214313"/>
            <a:ext cx="4429125" cy="852487"/>
          </a:xfrm>
          <a:gradFill>
            <a:gsLst>
              <a:gs pos="0">
                <a:srgbClr val="5E9EFF"/>
              </a:gs>
              <a:gs pos="39999">
                <a:srgbClr val="85C2FF"/>
              </a:gs>
              <a:gs pos="70000">
                <a:srgbClr val="C4D6EB"/>
              </a:gs>
              <a:gs pos="100000">
                <a:srgbClr val="FFEBFA"/>
              </a:gs>
            </a:gsLst>
            <a:lin ang="5400000" scaled="0"/>
          </a:gradFill>
          <a:ln>
            <a:solidFill>
              <a:schemeClr val="tx1"/>
            </a:solidFill>
          </a:ln>
        </p:spPr>
        <p:txBody>
          <a:bodyPr>
            <a:normAutofit/>
          </a:bodyPr>
          <a:lstStyle/>
          <a:p>
            <a:pPr>
              <a:defRPr/>
            </a:pPr>
            <a:r>
              <a:rPr lang="en-US" sz="4000" b="1" dirty="0" smtClean="0"/>
              <a:t>Effective Feedback</a:t>
            </a:r>
            <a:endParaRPr lang="en-US" sz="4000" b="1" dirty="0"/>
          </a:p>
        </p:txBody>
      </p:sp>
      <p:sp>
        <p:nvSpPr>
          <p:cNvPr id="10243" name="Content Placeholder 2"/>
          <p:cNvSpPr>
            <a:spLocks noGrp="1"/>
          </p:cNvSpPr>
          <p:nvPr>
            <p:ph idx="1"/>
          </p:nvPr>
        </p:nvSpPr>
        <p:spPr>
          <a:xfrm>
            <a:off x="214313" y="1142999"/>
            <a:ext cx="4433887" cy="5357813"/>
          </a:xfrm>
        </p:spPr>
        <p:txBody>
          <a:bodyPr>
            <a:normAutofit lnSpcReduction="10000"/>
          </a:bodyPr>
          <a:lstStyle/>
          <a:p>
            <a:pPr>
              <a:buFont typeface="Wingdings" pitchFamily="2" charset="2"/>
              <a:buChar char="§"/>
            </a:pPr>
            <a:r>
              <a:rPr lang="en-AU" sz="3300" dirty="0" smtClean="0"/>
              <a:t>Precise</a:t>
            </a:r>
          </a:p>
          <a:p>
            <a:pPr>
              <a:buFont typeface="Wingdings" pitchFamily="2" charset="2"/>
              <a:buChar char="§"/>
            </a:pPr>
            <a:r>
              <a:rPr lang="en-AU" sz="3300" dirty="0" smtClean="0"/>
              <a:t>Strategic</a:t>
            </a:r>
          </a:p>
          <a:p>
            <a:pPr>
              <a:buFont typeface="Wingdings" pitchFamily="2" charset="2"/>
              <a:buChar char="§"/>
            </a:pPr>
            <a:r>
              <a:rPr lang="en-AU" sz="3300" dirty="0" smtClean="0"/>
              <a:t>Timely</a:t>
            </a:r>
          </a:p>
          <a:p>
            <a:pPr>
              <a:buFont typeface="Wingdings" pitchFamily="2" charset="2"/>
              <a:buChar char="§"/>
            </a:pPr>
            <a:r>
              <a:rPr lang="en-AU" sz="3300" dirty="0" smtClean="0"/>
              <a:t>Frequent (</a:t>
            </a:r>
            <a:r>
              <a:rPr lang="en-US" sz="3300" dirty="0" smtClean="0"/>
              <a:t>Holmes &amp; Papageourgiou, 2009)</a:t>
            </a:r>
          </a:p>
          <a:p>
            <a:pPr>
              <a:buFont typeface="Wingdings" pitchFamily="2" charset="2"/>
              <a:buChar char="§"/>
            </a:pPr>
            <a:r>
              <a:rPr lang="en-US" sz="3300" dirty="0" smtClean="0"/>
              <a:t>Encourages students to make the difference and do resubmits</a:t>
            </a:r>
          </a:p>
          <a:p>
            <a:pPr>
              <a:buFont typeface="Wingdings" pitchFamily="2" charset="2"/>
              <a:buChar char="§"/>
            </a:pPr>
            <a:r>
              <a:rPr lang="en-US" sz="3300" dirty="0" smtClean="0"/>
              <a:t>‘Insert word’</a:t>
            </a:r>
          </a:p>
          <a:p>
            <a:pPr>
              <a:buFont typeface="Wingdings" pitchFamily="2" charset="2"/>
              <a:buChar char="§"/>
            </a:pPr>
            <a:r>
              <a:rPr lang="en-US" sz="3300" smtClean="0">
                <a:hlinkClick r:id="rId2" action="ppaction://hlinkfile"/>
              </a:rPr>
              <a:t>Using </a:t>
            </a:r>
            <a:r>
              <a:rPr lang="en-US" sz="3300" dirty="0" smtClean="0">
                <a:hlinkClick r:id="rId2" action="ppaction://hlinkfile"/>
              </a:rPr>
              <a:t>the data</a:t>
            </a:r>
            <a:endParaRPr lang="en-US" sz="3300" dirty="0" smtClean="0"/>
          </a:p>
          <a:p>
            <a:pPr>
              <a:buNone/>
            </a:pPr>
            <a:endParaRPr lang="en-AU" sz="3000" dirty="0" smtClean="0"/>
          </a:p>
        </p:txBody>
      </p:sp>
      <p:pic>
        <p:nvPicPr>
          <p:cNvPr id="10244" name="Picture 3" descr="reach_for_the_stars_detail.jpg"/>
          <p:cNvPicPr>
            <a:picLocks noChangeAspect="1"/>
          </p:cNvPicPr>
          <p:nvPr/>
        </p:nvPicPr>
        <p:blipFill>
          <a:blip r:embed="rId3" cstate="print"/>
          <a:srcRect/>
          <a:stretch>
            <a:fillRect/>
          </a:stretch>
        </p:blipFill>
        <p:spPr bwMode="auto">
          <a:xfrm>
            <a:off x="4786313" y="0"/>
            <a:ext cx="4357687" cy="68580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gradFill rotWithShape="0">
            <a:gsLst>
              <a:gs pos="0">
                <a:srgbClr val="03D4A8"/>
              </a:gs>
              <a:gs pos="25000">
                <a:srgbClr val="21D6E0"/>
              </a:gs>
              <a:gs pos="75000">
                <a:srgbClr val="0087E6"/>
              </a:gs>
              <a:gs pos="100000">
                <a:srgbClr val="005CBF"/>
              </a:gs>
            </a:gsLst>
            <a:lin ang="5400000"/>
          </a:gradFill>
          <a:ln>
            <a:solidFill>
              <a:schemeClr val="tx1"/>
            </a:solidFill>
            <a:miter lim="800000"/>
            <a:headEnd/>
            <a:tailEnd/>
          </a:ln>
        </p:spPr>
        <p:txBody>
          <a:bodyPr/>
          <a:lstStyle/>
          <a:p>
            <a:r>
              <a:rPr lang="en-AU" sz="6000" b="1" dirty="0" smtClean="0">
                <a:solidFill>
                  <a:schemeClr val="bg1"/>
                </a:solidFill>
              </a:rPr>
              <a:t>Suggested Approach</a:t>
            </a:r>
          </a:p>
        </p:txBody>
      </p:sp>
      <p:sp>
        <p:nvSpPr>
          <p:cNvPr id="28675" name="Content Placeholder 2"/>
          <p:cNvSpPr>
            <a:spLocks noGrp="1"/>
          </p:cNvSpPr>
          <p:nvPr>
            <p:ph idx="1"/>
          </p:nvPr>
        </p:nvSpPr>
        <p:spPr>
          <a:xfrm>
            <a:off x="457200" y="1600200"/>
            <a:ext cx="8229600" cy="4781550"/>
          </a:xfrm>
        </p:spPr>
        <p:txBody>
          <a:bodyPr/>
          <a:lstStyle/>
          <a:p>
            <a:pPr>
              <a:spcBef>
                <a:spcPts val="0"/>
              </a:spcBef>
              <a:buFont typeface="Wingdings" pitchFamily="2" charset="2"/>
              <a:buChar char="§"/>
            </a:pPr>
            <a:r>
              <a:rPr lang="en-US" sz="2700" b="1" dirty="0" smtClean="0"/>
              <a:t>Paragraphs 3 - 5:</a:t>
            </a:r>
            <a:r>
              <a:rPr lang="en-US" sz="2700" dirty="0" smtClean="0"/>
              <a:t> Connect the topic sentence to the previous paragraph and build on the thesis. Use the question and the associated thesis or line of argument to discuss those aspects of the text that are relevant. Integrate an analysis of the textual features and details that convey</a:t>
            </a:r>
            <a:r>
              <a:rPr lang="en-US" sz="2700" b="1" dirty="0" smtClean="0"/>
              <a:t> </a:t>
            </a:r>
            <a:r>
              <a:rPr lang="en-US" sz="2700" dirty="0" smtClean="0"/>
              <a:t>belonging. Use quotes from the text, but don’t use lengthy quotes that are not explained or linked to your discussion.  Make connections with one or more of the other texts through the thesis, characters’ responses to belonging or language features used to represent belonging.</a:t>
            </a:r>
            <a:endParaRPr lang="en-AU" sz="2700" dirty="0" smtClean="0"/>
          </a:p>
          <a:p>
            <a:pPr>
              <a:buFont typeface="Wingdings" pitchFamily="2" charset="2"/>
              <a:buChar char="§"/>
            </a:pPr>
            <a:endParaRPr lang="en-AU" dirty="0" smtClean="0"/>
          </a:p>
        </p:txBody>
      </p:sp>
    </p:spTree>
    <p:extLst>
      <p:ext uri="{BB962C8B-B14F-4D97-AF65-F5344CB8AC3E}">
        <p14:creationId xmlns:p14="http://schemas.microsoft.com/office/powerpoint/2010/main" val="33907130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95288" y="274638"/>
            <a:ext cx="4176712" cy="868362"/>
          </a:xfrm>
          <a:solidFill>
            <a:schemeClr val="tx1"/>
          </a:solidFill>
          <a:ln>
            <a:solidFill>
              <a:schemeClr val="tx1"/>
            </a:solidFill>
            <a:miter lim="800000"/>
            <a:headEnd/>
            <a:tailEnd/>
          </a:ln>
        </p:spPr>
        <p:txBody>
          <a:bodyPr/>
          <a:lstStyle/>
          <a:p>
            <a:pPr eaLnBrk="1" hangingPunct="1"/>
            <a:r>
              <a:rPr lang="en-US" sz="3200" b="1" dirty="0" smtClean="0">
                <a:solidFill>
                  <a:schemeClr val="bg1"/>
                </a:solidFill>
              </a:rPr>
              <a:t>Texts of own Choosing</a:t>
            </a:r>
          </a:p>
        </p:txBody>
      </p:sp>
      <p:sp>
        <p:nvSpPr>
          <p:cNvPr id="29699" name="Content Placeholder 2"/>
          <p:cNvSpPr>
            <a:spLocks noGrp="1"/>
          </p:cNvSpPr>
          <p:nvPr>
            <p:ph idx="1"/>
          </p:nvPr>
        </p:nvSpPr>
        <p:spPr>
          <a:xfrm>
            <a:off x="457200" y="1295400"/>
            <a:ext cx="4114800" cy="5348288"/>
          </a:xfrm>
        </p:spPr>
        <p:txBody>
          <a:bodyPr>
            <a:normAutofit lnSpcReduction="10000"/>
          </a:bodyPr>
          <a:lstStyle/>
          <a:p>
            <a:pPr eaLnBrk="1" hangingPunct="1">
              <a:buFont typeface="Wingdings" pitchFamily="2" charset="2"/>
              <a:buChar char="§"/>
            </a:pPr>
            <a:r>
              <a:rPr lang="en-AU" sz="2800" dirty="0" smtClean="0"/>
              <a:t>Discerning choice of related material that enhance and strengthen the argument through subtle comparison or stark contrast.</a:t>
            </a:r>
          </a:p>
          <a:p>
            <a:pPr eaLnBrk="1" hangingPunct="1">
              <a:buFont typeface="Wingdings" pitchFamily="2" charset="2"/>
              <a:buChar char="§"/>
            </a:pPr>
            <a:r>
              <a:rPr lang="en-US" sz="2800" dirty="0" smtClean="0"/>
              <a:t>Enable the student to support and challenge the theses or lines of argument</a:t>
            </a:r>
          </a:p>
          <a:p>
            <a:pPr eaLnBrk="1" hangingPunct="1">
              <a:buFont typeface="Wingdings" pitchFamily="2" charset="2"/>
              <a:buChar char="§"/>
            </a:pPr>
            <a:r>
              <a:rPr lang="en-US" sz="2800" dirty="0"/>
              <a:t>D</a:t>
            </a:r>
            <a:r>
              <a:rPr lang="en-US" sz="2800" dirty="0" smtClean="0"/>
              <a:t>iscuss the textual features with confidence and ease</a:t>
            </a:r>
          </a:p>
          <a:p>
            <a:pPr eaLnBrk="1" hangingPunct="1"/>
            <a:endParaRPr lang="en-US" dirty="0" smtClean="0"/>
          </a:p>
        </p:txBody>
      </p:sp>
      <p:pic>
        <p:nvPicPr>
          <p:cNvPr id="29700" name="Picture 2" descr="http://archive.amol.org.au/theaustralianfamily/pbf/images/wayhom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6950" y="0"/>
            <a:ext cx="4337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357813" y="5715000"/>
            <a:ext cx="3214687" cy="1077913"/>
          </a:xfrm>
          <a:prstGeom prst="rect">
            <a:avLst/>
          </a:prstGeom>
          <a:noFill/>
        </p:spPr>
        <p:txBody>
          <a:bodyPr>
            <a:spAutoFit/>
          </a:bodyPr>
          <a:lstStyle/>
          <a:p>
            <a:pPr fontAlgn="auto">
              <a:spcBef>
                <a:spcPts val="0"/>
              </a:spcBef>
              <a:spcAft>
                <a:spcPts val="0"/>
              </a:spcAft>
              <a:defRPr/>
            </a:pPr>
            <a:r>
              <a:rPr lang="en-AU" sz="3200" b="1" i="1" dirty="0">
                <a:solidFill>
                  <a:schemeClr val="bg1">
                    <a:lumMod val="95000"/>
                  </a:schemeClr>
                </a:solidFill>
                <a:latin typeface="+mn-lt"/>
                <a:cs typeface="Arial" pitchFamily="34" charset="0"/>
              </a:rPr>
              <a:t>Way Home </a:t>
            </a:r>
            <a:r>
              <a:rPr lang="en-AU" sz="3200" b="1" dirty="0">
                <a:solidFill>
                  <a:schemeClr val="bg1">
                    <a:lumMod val="95000"/>
                  </a:schemeClr>
                </a:solidFill>
                <a:latin typeface="+mn-lt"/>
                <a:cs typeface="Arial" pitchFamily="34" charset="0"/>
              </a:rPr>
              <a:t>– Libby Hathorn</a:t>
            </a:r>
          </a:p>
        </p:txBody>
      </p:sp>
    </p:spTree>
    <p:extLst>
      <p:ext uri="{BB962C8B-B14F-4D97-AF65-F5344CB8AC3E}">
        <p14:creationId xmlns:p14="http://schemas.microsoft.com/office/powerpoint/2010/main" val="42542566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4114800" cy="1143000"/>
          </a:xfrm>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path path="circle">
              <a:fillToRect t="100000" r="100000"/>
            </a:path>
            <a:tileRect l="-100000" b="-100000"/>
          </a:gradFill>
          <a:ln>
            <a:solidFill>
              <a:schemeClr val="tx1"/>
            </a:solidFill>
          </a:ln>
        </p:spPr>
        <p:txBody>
          <a:bodyPr/>
          <a:lstStyle/>
          <a:p>
            <a:pPr>
              <a:defRPr/>
            </a:pPr>
            <a:r>
              <a:rPr lang="en-AU" sz="5400" b="1" dirty="0" smtClean="0"/>
              <a:t>Related Texts</a:t>
            </a:r>
            <a:endParaRPr lang="en-AU" sz="5400" b="1" dirty="0"/>
          </a:p>
        </p:txBody>
      </p:sp>
      <p:sp>
        <p:nvSpPr>
          <p:cNvPr id="32773" name="Content Placeholder 2"/>
          <p:cNvSpPr>
            <a:spLocks noGrp="1"/>
          </p:cNvSpPr>
          <p:nvPr>
            <p:ph idx="1"/>
          </p:nvPr>
        </p:nvSpPr>
        <p:spPr>
          <a:xfrm>
            <a:off x="228600" y="1600200"/>
            <a:ext cx="4191000" cy="4876800"/>
          </a:xfrm>
        </p:spPr>
        <p:txBody>
          <a:bodyPr>
            <a:normAutofit fontScale="47500" lnSpcReduction="20000"/>
          </a:bodyPr>
          <a:lstStyle/>
          <a:p>
            <a:pPr>
              <a:lnSpc>
                <a:spcPct val="120000"/>
              </a:lnSpc>
              <a:spcBef>
                <a:spcPts val="0"/>
              </a:spcBef>
              <a:buFont typeface="Wingdings" pitchFamily="2" charset="2"/>
              <a:buChar char="§"/>
            </a:pPr>
            <a:r>
              <a:rPr lang="en-AU" sz="5100" b="1" i="1" dirty="0" smtClean="0"/>
              <a:t>One Night the Moon</a:t>
            </a:r>
            <a:r>
              <a:rPr lang="en-AU" sz="5100" dirty="0" smtClean="0"/>
              <a:t>: Prejudice destroys all hope of a family being reunited.</a:t>
            </a:r>
          </a:p>
          <a:p>
            <a:pPr>
              <a:lnSpc>
                <a:spcPct val="120000"/>
              </a:lnSpc>
              <a:spcBef>
                <a:spcPts val="0"/>
              </a:spcBef>
              <a:buFont typeface="Wingdings" pitchFamily="2" charset="2"/>
              <a:buChar char="§"/>
            </a:pPr>
            <a:r>
              <a:rPr lang="en-AU" sz="5100" b="1" i="1" dirty="0" smtClean="0"/>
              <a:t>Beneath Clouds</a:t>
            </a:r>
            <a:r>
              <a:rPr lang="en-AU" sz="5100" dirty="0" smtClean="0"/>
              <a:t>: A community divided by racism.</a:t>
            </a:r>
          </a:p>
          <a:p>
            <a:pPr>
              <a:lnSpc>
                <a:spcPct val="120000"/>
              </a:lnSpc>
              <a:spcBef>
                <a:spcPts val="0"/>
              </a:spcBef>
              <a:buFont typeface="Wingdings" pitchFamily="2" charset="2"/>
              <a:buChar char="§"/>
            </a:pPr>
            <a:r>
              <a:rPr lang="en-US" sz="5100" b="1" i="1" dirty="0">
                <a:cs typeface="Arial" charset="0"/>
              </a:rPr>
              <a:t>The Island: </a:t>
            </a:r>
            <a:r>
              <a:rPr lang="en-US" sz="5100" dirty="0"/>
              <a:t>Unquestioning conformity and mob rule in its most ugly and destructive form. </a:t>
            </a:r>
          </a:p>
          <a:p>
            <a:pPr>
              <a:lnSpc>
                <a:spcPct val="120000"/>
              </a:lnSpc>
              <a:spcBef>
                <a:spcPts val="0"/>
              </a:spcBef>
              <a:buFont typeface="Wingdings" pitchFamily="2" charset="2"/>
              <a:buChar char="§"/>
            </a:pPr>
            <a:r>
              <a:rPr lang="en-US" sz="5100" b="1" i="1" dirty="0"/>
              <a:t>Children of Men</a:t>
            </a:r>
            <a:r>
              <a:rPr lang="en-US" sz="5100" dirty="0"/>
              <a:t>: Dystopian film where Britain has become monocultural.</a:t>
            </a:r>
          </a:p>
          <a:p>
            <a:pPr marL="0" indent="0">
              <a:buNone/>
            </a:pPr>
            <a:endParaRPr lang="en-AU" dirty="0" smtClean="0"/>
          </a:p>
        </p:txBody>
      </p:sp>
      <p:pic>
        <p:nvPicPr>
          <p:cNvPr id="32774" name="Picture 4" descr="http://farm5.static.flickr.com/4131/5146566741_bd07bd29bd_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0"/>
            <a:ext cx="4495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17773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http://3.bp.blogspot.com/_j0uyo_i-mwU/Sa4_gbBtmpI/AAAAAAAAAAc/dC2qPa4XECA/S220/Holden+Caulfield.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9950" y="5324475"/>
            <a:ext cx="161925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itle 1"/>
          <p:cNvSpPr>
            <a:spLocks noGrp="1"/>
          </p:cNvSpPr>
          <p:nvPr>
            <p:ph type="title"/>
          </p:nvPr>
        </p:nvSpPr>
        <p:spPr>
          <a:xfrm>
            <a:off x="304800" y="274638"/>
            <a:ext cx="4495800" cy="1143000"/>
          </a:xfrm>
          <a:solidFill>
            <a:schemeClr val="tx1"/>
          </a:solidFill>
          <a:ln>
            <a:solidFill>
              <a:schemeClr val="tx1"/>
            </a:solidFill>
            <a:miter lim="800000"/>
            <a:headEnd/>
            <a:tailEnd/>
          </a:ln>
        </p:spPr>
        <p:txBody>
          <a:bodyPr/>
          <a:lstStyle/>
          <a:p>
            <a:r>
              <a:rPr lang="en-AU" sz="5400" b="1" dirty="0" smtClean="0">
                <a:solidFill>
                  <a:schemeClr val="bg1"/>
                </a:solidFill>
              </a:rPr>
              <a:t>Related Texts</a:t>
            </a:r>
          </a:p>
        </p:txBody>
      </p:sp>
      <p:sp>
        <p:nvSpPr>
          <p:cNvPr id="33796" name="Content Placeholder 2"/>
          <p:cNvSpPr>
            <a:spLocks noGrp="1"/>
          </p:cNvSpPr>
          <p:nvPr>
            <p:ph idx="1"/>
          </p:nvPr>
        </p:nvSpPr>
        <p:spPr>
          <a:xfrm>
            <a:off x="228600" y="1600200"/>
            <a:ext cx="4572000" cy="5105400"/>
          </a:xfrm>
        </p:spPr>
        <p:txBody>
          <a:bodyPr>
            <a:normAutofit fontScale="92500" lnSpcReduction="10000"/>
          </a:bodyPr>
          <a:lstStyle/>
          <a:p>
            <a:pPr>
              <a:buFont typeface="Wingdings" pitchFamily="2" charset="2"/>
              <a:buChar char="§"/>
            </a:pPr>
            <a:r>
              <a:rPr lang="en-AU" b="1" i="1" dirty="0" smtClean="0"/>
              <a:t>Catcher in the Rye</a:t>
            </a:r>
            <a:r>
              <a:rPr lang="en-AU" dirty="0" smtClean="0"/>
              <a:t>: Holden chooses alienation because of the phoniness of others.</a:t>
            </a:r>
          </a:p>
          <a:p>
            <a:pPr>
              <a:buFont typeface="Wingdings" pitchFamily="2" charset="2"/>
              <a:buChar char="§"/>
            </a:pPr>
            <a:r>
              <a:rPr lang="en-AU" b="1" i="1" dirty="0" smtClean="0"/>
              <a:t>Jasper Jones </a:t>
            </a:r>
            <a:r>
              <a:rPr lang="en-AU" b="1" dirty="0" smtClean="0"/>
              <a:t>– Craig Silvey</a:t>
            </a:r>
            <a:r>
              <a:rPr lang="en-AU" dirty="0" smtClean="0"/>
              <a:t>: </a:t>
            </a:r>
            <a:r>
              <a:rPr lang="en-AU" i="1" dirty="0" smtClean="0"/>
              <a:t>‘I think Jasper Jones speaks the truth in a community of liars.’</a:t>
            </a:r>
          </a:p>
          <a:p>
            <a:pPr>
              <a:buFont typeface="Wingdings" pitchFamily="2" charset="2"/>
              <a:buChar char="§"/>
            </a:pPr>
            <a:r>
              <a:rPr lang="en-AU" b="1" dirty="0"/>
              <a:t>TS.Eliot: </a:t>
            </a:r>
            <a:r>
              <a:rPr lang="en-AU" dirty="0"/>
              <a:t>‘The Waste Land’</a:t>
            </a:r>
          </a:p>
          <a:p>
            <a:pPr>
              <a:buFont typeface="Wingdings" pitchFamily="2" charset="2"/>
              <a:buChar char="§"/>
            </a:pPr>
            <a:r>
              <a:rPr lang="en-AU" b="1" dirty="0"/>
              <a:t>Tim Winton: </a:t>
            </a:r>
            <a:r>
              <a:rPr lang="en-AU" i="1" dirty="0"/>
              <a:t>The Turning – </a:t>
            </a:r>
            <a:r>
              <a:rPr lang="en-AU" dirty="0"/>
              <a:t>short stories</a:t>
            </a:r>
          </a:p>
          <a:p>
            <a:pPr marL="0" indent="0">
              <a:buNone/>
            </a:pPr>
            <a:endParaRPr lang="en-AU" i="1" dirty="0" smtClean="0"/>
          </a:p>
          <a:p>
            <a:pPr>
              <a:buFont typeface="Wingdings" pitchFamily="2" charset="2"/>
              <a:buChar char="§"/>
            </a:pPr>
            <a:endParaRPr lang="en-AU" dirty="0" smtClean="0"/>
          </a:p>
        </p:txBody>
      </p:sp>
      <p:pic>
        <p:nvPicPr>
          <p:cNvPr id="33797" name="Picture 2" descr="http://writerspet.files.wordpress.com/2010/05/jasper-jon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0"/>
            <a:ext cx="4114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6099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250825" y="274638"/>
            <a:ext cx="4681538" cy="849312"/>
          </a:xfrm>
          <a:solidFill>
            <a:schemeClr val="tx1"/>
          </a:solidFill>
          <a:ln>
            <a:solidFill>
              <a:schemeClr val="tx1"/>
            </a:solidFill>
            <a:miter lim="800000"/>
            <a:headEnd/>
            <a:tailEnd/>
          </a:ln>
        </p:spPr>
        <p:txBody>
          <a:bodyPr>
            <a:normAutofit fontScale="90000"/>
          </a:bodyPr>
          <a:lstStyle/>
          <a:p>
            <a:r>
              <a:rPr lang="en-AU" sz="5000" b="1" dirty="0" smtClean="0">
                <a:solidFill>
                  <a:schemeClr val="bg1"/>
                </a:solidFill>
              </a:rPr>
              <a:t>Related Texts</a:t>
            </a:r>
          </a:p>
        </p:txBody>
      </p:sp>
      <p:sp>
        <p:nvSpPr>
          <p:cNvPr id="34819" name="Content Placeholder 2"/>
          <p:cNvSpPr>
            <a:spLocks noGrp="1"/>
          </p:cNvSpPr>
          <p:nvPr>
            <p:ph idx="1"/>
          </p:nvPr>
        </p:nvSpPr>
        <p:spPr>
          <a:xfrm>
            <a:off x="250825" y="1268412"/>
            <a:ext cx="4752975" cy="5437187"/>
          </a:xfrm>
        </p:spPr>
        <p:txBody>
          <a:bodyPr>
            <a:normAutofit fontScale="77500" lnSpcReduction="20000"/>
          </a:bodyPr>
          <a:lstStyle/>
          <a:p>
            <a:pPr>
              <a:lnSpc>
                <a:spcPct val="110000"/>
              </a:lnSpc>
              <a:spcBef>
                <a:spcPts val="0"/>
              </a:spcBef>
              <a:buFont typeface="Wingdings" pitchFamily="2" charset="2"/>
              <a:buChar char="§"/>
            </a:pPr>
            <a:r>
              <a:rPr lang="en-AU" sz="3400" b="1" i="1" dirty="0" smtClean="0"/>
              <a:t>Social Network</a:t>
            </a:r>
            <a:r>
              <a:rPr lang="en-AU" sz="3400" dirty="0" smtClean="0"/>
              <a:t>: How relationships strengthen and challenge the notion of belonging.</a:t>
            </a:r>
          </a:p>
          <a:p>
            <a:pPr>
              <a:lnSpc>
                <a:spcPct val="110000"/>
              </a:lnSpc>
              <a:spcBef>
                <a:spcPts val="0"/>
              </a:spcBef>
              <a:buFont typeface="Wingdings" pitchFamily="2" charset="2"/>
              <a:buChar char="§"/>
            </a:pPr>
            <a:r>
              <a:rPr lang="en-AU" sz="3400" b="1" dirty="0" smtClean="0"/>
              <a:t>Diddy Dirty</a:t>
            </a:r>
            <a:r>
              <a:rPr lang="en-AU" sz="3400" dirty="0" smtClean="0"/>
              <a:t>: “Coming Home”- ‘we back cruising through Harlem, Viso blocks</a:t>
            </a:r>
            <a:br>
              <a:rPr lang="en-AU" sz="3400" dirty="0" smtClean="0"/>
            </a:br>
            <a:r>
              <a:rPr lang="en-AU" sz="3400" dirty="0" smtClean="0"/>
              <a:t>it’s what made me, saved me, drove me crazy</a:t>
            </a:r>
            <a:br>
              <a:rPr lang="en-AU" sz="3400" dirty="0" smtClean="0"/>
            </a:br>
            <a:r>
              <a:rPr lang="en-AU" sz="3400" dirty="0" smtClean="0"/>
              <a:t>drove me away than embraced me</a:t>
            </a:r>
            <a:br>
              <a:rPr lang="en-AU" sz="3400" dirty="0" smtClean="0"/>
            </a:br>
            <a:r>
              <a:rPr lang="en-AU" sz="3400" dirty="0" smtClean="0"/>
              <a:t>forgave me for all of my shortcomings</a:t>
            </a:r>
            <a:br>
              <a:rPr lang="en-AU" sz="3400" dirty="0" smtClean="0"/>
            </a:br>
            <a:r>
              <a:rPr lang="en-AU" sz="3400" dirty="0" smtClean="0"/>
              <a:t>welcome to my homecoming’</a:t>
            </a:r>
            <a:r>
              <a:rPr lang="en-AU" sz="2400" dirty="0" smtClean="0"/>
              <a:t/>
            </a:r>
            <a:br>
              <a:rPr lang="en-AU" sz="2400" dirty="0" smtClean="0"/>
            </a:br>
            <a:endParaRPr lang="en-AU" sz="2400" dirty="0" smtClean="0"/>
          </a:p>
        </p:txBody>
      </p:sp>
      <p:pic>
        <p:nvPicPr>
          <p:cNvPr id="348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6200" y="0"/>
            <a:ext cx="4000500" cy="2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6200" y="2997200"/>
            <a:ext cx="3976688" cy="386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23299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260350"/>
            <a:ext cx="8229600" cy="1143000"/>
          </a:xfrm>
          <a:gradFill rotWithShape="0">
            <a:gsLst>
              <a:gs pos="0">
                <a:srgbClr val="03D4A8"/>
              </a:gs>
              <a:gs pos="25000">
                <a:srgbClr val="21D6E0"/>
              </a:gs>
              <a:gs pos="75000">
                <a:srgbClr val="0087E6"/>
              </a:gs>
              <a:gs pos="100000">
                <a:srgbClr val="005CBF"/>
              </a:gs>
            </a:gsLst>
            <a:lin ang="5400000" scaled="0"/>
          </a:gradFill>
          <a:ln>
            <a:solidFill>
              <a:schemeClr val="tx1"/>
            </a:solidFill>
            <a:miter lim="800000"/>
            <a:headEnd/>
            <a:tailEnd/>
          </a:ln>
        </p:spPr>
        <p:txBody>
          <a:bodyPr/>
          <a:lstStyle/>
          <a:p>
            <a:r>
              <a:rPr lang="en-AU" sz="6600" b="1" dirty="0" smtClean="0">
                <a:solidFill>
                  <a:schemeClr val="bg1"/>
                </a:solidFill>
              </a:rPr>
              <a:t>Resources</a:t>
            </a:r>
          </a:p>
        </p:txBody>
      </p:sp>
      <p:sp>
        <p:nvSpPr>
          <p:cNvPr id="3" name="Content Placeholder 2"/>
          <p:cNvSpPr>
            <a:spLocks noGrp="1"/>
          </p:cNvSpPr>
          <p:nvPr>
            <p:ph idx="1"/>
          </p:nvPr>
        </p:nvSpPr>
        <p:spPr>
          <a:xfrm>
            <a:off x="457200" y="1600200"/>
            <a:ext cx="8229600" cy="4876800"/>
          </a:xfrm>
        </p:spPr>
        <p:txBody>
          <a:bodyPr/>
          <a:lstStyle/>
          <a:p>
            <a:pPr marL="0" indent="0">
              <a:buFont typeface="Arial" charset="0"/>
              <a:buNone/>
            </a:pPr>
            <a:r>
              <a:rPr lang="en-AU" sz="2800" dirty="0" smtClean="0"/>
              <a:t>To access a range of essay questions visit:</a:t>
            </a:r>
          </a:p>
          <a:p>
            <a:pPr marL="0" indent="0">
              <a:buFont typeface="Wingdings" pitchFamily="2" charset="2"/>
              <a:buChar char="§"/>
            </a:pPr>
            <a:r>
              <a:rPr lang="en-AU" sz="2800" u="sng" dirty="0" smtClean="0">
                <a:hlinkClick r:id="rId2"/>
              </a:rPr>
              <a:t>http://tutortales.wordpress.com/2009/07/16/practice-questions-for-area-of-study-belonging/#more-196</a:t>
            </a:r>
            <a:r>
              <a:rPr lang="en-AU" sz="2800" dirty="0" smtClean="0"/>
              <a:t> </a:t>
            </a:r>
          </a:p>
          <a:p>
            <a:pPr marL="0" indent="0">
              <a:buFont typeface="Arial" charset="0"/>
              <a:buNone/>
            </a:pPr>
            <a:r>
              <a:rPr lang="en-AU" sz="2800" dirty="0" smtClean="0"/>
              <a:t>To find suggested texts of own choosing visit:</a:t>
            </a:r>
          </a:p>
          <a:p>
            <a:pPr marL="0" indent="0">
              <a:buFont typeface="Wingdings" pitchFamily="2" charset="2"/>
              <a:buChar char="§"/>
            </a:pPr>
            <a:r>
              <a:rPr lang="en-AU" sz="2800" u="sng" dirty="0" smtClean="0">
                <a:hlinkClick r:id="rId3"/>
              </a:rPr>
              <a:t>http://www.the-chimaera.com/May2008/Theme/Preface.html</a:t>
            </a:r>
            <a:r>
              <a:rPr lang="en-AU" sz="2800" dirty="0" smtClean="0"/>
              <a:t> </a:t>
            </a:r>
          </a:p>
          <a:p>
            <a:pPr marL="0" indent="0">
              <a:buFont typeface="Wingdings" pitchFamily="2" charset="2"/>
              <a:buChar char="§"/>
            </a:pPr>
            <a:r>
              <a:rPr lang="en-AU" sz="2800" u="sng" dirty="0" smtClean="0">
                <a:hlinkClick r:id="rId4"/>
              </a:rPr>
              <a:t>http://www.insidebreak.org.au/belonging/</a:t>
            </a:r>
            <a:r>
              <a:rPr lang="en-AU" sz="2800" dirty="0" smtClean="0"/>
              <a:t> </a:t>
            </a:r>
          </a:p>
          <a:p>
            <a:pPr marL="0" indent="0">
              <a:buFont typeface="Wingdings" pitchFamily="2" charset="2"/>
              <a:buChar char="§"/>
            </a:pPr>
            <a:r>
              <a:rPr lang="en-AU" sz="2800" u="sng" dirty="0" smtClean="0">
                <a:hlinkClick r:id="rId5"/>
              </a:rPr>
              <a:t>http://hscbelonging.wordpress.com/2009/12/01/belonging-to-a-place/</a:t>
            </a:r>
            <a:r>
              <a:rPr lang="en-AU" sz="2800" dirty="0" smtClean="0"/>
              <a:t> </a:t>
            </a:r>
          </a:p>
          <a:p>
            <a:pPr marL="0" indent="0"/>
            <a:endParaRPr lang="en-AU" dirty="0" smtClean="0"/>
          </a:p>
        </p:txBody>
      </p:sp>
    </p:spTree>
    <p:extLst>
      <p:ext uri="{BB962C8B-B14F-4D97-AF65-F5344CB8AC3E}">
        <p14:creationId xmlns:p14="http://schemas.microsoft.com/office/powerpoint/2010/main" val="7384820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4038600" cy="944562"/>
          </a:xfrm>
          <a:solidFill>
            <a:schemeClr val="accent5">
              <a:lumMod val="40000"/>
              <a:lumOff val="60000"/>
            </a:schemeClr>
          </a:solidFill>
          <a:ln>
            <a:solidFill>
              <a:schemeClr val="tx1"/>
            </a:solidFill>
          </a:ln>
        </p:spPr>
        <p:txBody>
          <a:bodyPr>
            <a:normAutofit/>
          </a:bodyPr>
          <a:lstStyle/>
          <a:p>
            <a:r>
              <a:rPr lang="en-US" sz="5400" b="1" dirty="0" smtClean="0"/>
              <a:t>Support</a:t>
            </a:r>
            <a:endParaRPr lang="en-US" sz="5400" b="1" dirty="0"/>
          </a:p>
        </p:txBody>
      </p:sp>
      <p:sp>
        <p:nvSpPr>
          <p:cNvPr id="3" name="Content Placeholder 2"/>
          <p:cNvSpPr>
            <a:spLocks noGrp="1"/>
          </p:cNvSpPr>
          <p:nvPr>
            <p:ph sz="half" idx="1"/>
          </p:nvPr>
        </p:nvSpPr>
        <p:spPr>
          <a:xfrm>
            <a:off x="304800" y="1371600"/>
            <a:ext cx="4114800" cy="5257800"/>
          </a:xfrm>
        </p:spPr>
        <p:txBody>
          <a:bodyPr>
            <a:normAutofit fontScale="92500" lnSpcReduction="10000"/>
          </a:bodyPr>
          <a:lstStyle/>
          <a:p>
            <a:pPr>
              <a:buFont typeface="Wingdings" pitchFamily="2" charset="2"/>
              <a:buChar char="§"/>
            </a:pPr>
            <a:r>
              <a:rPr lang="en-US" sz="3400" dirty="0" smtClean="0"/>
              <a:t>Mind maps</a:t>
            </a:r>
          </a:p>
          <a:p>
            <a:pPr>
              <a:buFont typeface="Wingdings" pitchFamily="2" charset="2"/>
              <a:buChar char="§"/>
            </a:pPr>
            <a:r>
              <a:rPr lang="en-US" sz="3400" dirty="0" smtClean="0"/>
              <a:t>Comparison/contrast tables</a:t>
            </a:r>
          </a:p>
          <a:p>
            <a:pPr>
              <a:buFont typeface="Wingdings" pitchFamily="2" charset="2"/>
              <a:buChar char="§"/>
            </a:pPr>
            <a:r>
              <a:rPr lang="en-US" sz="3400" dirty="0" smtClean="0"/>
              <a:t>Generic responses and then spotlighting</a:t>
            </a:r>
          </a:p>
          <a:p>
            <a:pPr>
              <a:buFont typeface="Wingdings" pitchFamily="2" charset="2"/>
              <a:buChar char="§"/>
            </a:pPr>
            <a:r>
              <a:rPr lang="en-US" sz="3400" dirty="0" smtClean="0"/>
              <a:t>Timed opening paragraphs</a:t>
            </a:r>
          </a:p>
          <a:p>
            <a:pPr>
              <a:buFont typeface="Wingdings" pitchFamily="2" charset="2"/>
              <a:buChar char="§"/>
            </a:pPr>
            <a:r>
              <a:rPr lang="en-US" sz="3400" dirty="0" smtClean="0"/>
              <a:t>Topic sentences</a:t>
            </a:r>
          </a:p>
          <a:p>
            <a:pPr>
              <a:buFont typeface="Wingdings" pitchFamily="2" charset="2"/>
              <a:buChar char="§"/>
            </a:pPr>
            <a:r>
              <a:rPr lang="en-US" sz="3400" dirty="0" smtClean="0"/>
              <a:t>Connecting paragraphs</a:t>
            </a:r>
          </a:p>
          <a:p>
            <a:pPr>
              <a:buFont typeface="Wingdings" pitchFamily="2" charset="2"/>
              <a:buChar char="§"/>
            </a:pPr>
            <a:endParaRPr lang="en-US" dirty="0"/>
          </a:p>
        </p:txBody>
      </p:sp>
      <p:pic>
        <p:nvPicPr>
          <p:cNvPr id="5" name="Picture 4" descr="man in lighthouse with massive wave_.JPG"/>
          <p:cNvPicPr>
            <a:picLocks noChangeAspect="1"/>
          </p:cNvPicPr>
          <p:nvPr/>
        </p:nvPicPr>
        <p:blipFill>
          <a:blip r:embed="rId2" cstate="print"/>
          <a:stretch>
            <a:fillRect/>
          </a:stretch>
        </p:blipFill>
        <p:spPr>
          <a:xfrm>
            <a:off x="4645153" y="0"/>
            <a:ext cx="4498848" cy="68580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rankenstein_monster_Boris_Karloff.jpg"/>
          <p:cNvPicPr>
            <a:picLocks noChangeAspect="1"/>
          </p:cNvPicPr>
          <p:nvPr/>
        </p:nvPicPr>
        <p:blipFill>
          <a:blip r:embed="rId2" cstate="print"/>
          <a:stretch>
            <a:fillRect/>
          </a:stretch>
        </p:blipFill>
        <p:spPr>
          <a:xfrm>
            <a:off x="4314361" y="0"/>
            <a:ext cx="4829639" cy="6858000"/>
          </a:xfrm>
          <a:prstGeom prst="rect">
            <a:avLst/>
          </a:prstGeom>
        </p:spPr>
      </p:pic>
      <p:pic>
        <p:nvPicPr>
          <p:cNvPr id="4" name="Picture 3" descr="bladerunner4.jpg"/>
          <p:cNvPicPr>
            <a:picLocks noChangeAspect="1"/>
          </p:cNvPicPr>
          <p:nvPr/>
        </p:nvPicPr>
        <p:blipFill>
          <a:blip r:embed="rId3" cstate="print"/>
          <a:stretch>
            <a:fillRect/>
          </a:stretch>
        </p:blipFill>
        <p:spPr>
          <a:xfrm>
            <a:off x="0" y="0"/>
            <a:ext cx="4355976" cy="6857999"/>
          </a:xfrm>
          <a:prstGeom prst="rect">
            <a:avLst/>
          </a:prstGeom>
        </p:spPr>
      </p:pic>
      <p:sp>
        <p:nvSpPr>
          <p:cNvPr id="2" name="Title 1"/>
          <p:cNvSpPr>
            <a:spLocks noGrp="1"/>
          </p:cNvSpPr>
          <p:nvPr>
            <p:ph type="ctrTitle"/>
          </p:nvPr>
        </p:nvSpPr>
        <p:spPr>
          <a:xfrm>
            <a:off x="755576" y="0"/>
            <a:ext cx="7772400" cy="1470025"/>
          </a:xfrm>
        </p:spPr>
        <p:txBody>
          <a:bodyPr>
            <a:normAutofit/>
          </a:bodyPr>
          <a:lstStyle/>
          <a:p>
            <a:r>
              <a:rPr lang="en-AU" sz="5400" b="1" dirty="0" smtClean="0">
                <a:solidFill>
                  <a:schemeClr val="bg1"/>
                </a:solidFill>
              </a:rPr>
              <a:t>Module A:  </a:t>
            </a:r>
            <a:r>
              <a:rPr lang="en-AU" sz="5400" b="1" dirty="0" smtClean="0">
                <a:solidFill>
                  <a:schemeClr val="accent6">
                    <a:lumMod val="75000"/>
                  </a:schemeClr>
                </a:solidFill>
              </a:rPr>
              <a:t>Texts in Time</a:t>
            </a:r>
            <a:endParaRPr lang="en-AU" sz="5400" b="1" dirty="0">
              <a:solidFill>
                <a:schemeClr val="accent6">
                  <a:lumMod val="75000"/>
                </a:schemeClr>
              </a:solidFill>
            </a:endParaRPr>
          </a:p>
        </p:txBody>
      </p:sp>
      <p:sp>
        <p:nvSpPr>
          <p:cNvPr id="3" name="Subtitle 2"/>
          <p:cNvSpPr>
            <a:spLocks noGrp="1"/>
          </p:cNvSpPr>
          <p:nvPr>
            <p:ph type="subTitle" idx="1"/>
          </p:nvPr>
        </p:nvSpPr>
        <p:spPr>
          <a:xfrm>
            <a:off x="0" y="5105400"/>
            <a:ext cx="9144000" cy="1752600"/>
          </a:xfrm>
        </p:spPr>
        <p:txBody>
          <a:bodyPr>
            <a:noAutofit/>
          </a:bodyPr>
          <a:lstStyle/>
          <a:p>
            <a:r>
              <a:rPr lang="en-AU" sz="5400" i="1" dirty="0" smtClean="0">
                <a:solidFill>
                  <a:schemeClr val="bg1"/>
                </a:solidFill>
              </a:rPr>
              <a:t>Frankenstein </a:t>
            </a:r>
            <a:r>
              <a:rPr lang="en-AU" sz="5400" dirty="0" smtClean="0">
                <a:solidFill>
                  <a:schemeClr val="bg1"/>
                </a:solidFill>
              </a:rPr>
              <a:t>and </a:t>
            </a:r>
            <a:r>
              <a:rPr lang="en-AU" sz="5400" i="1" dirty="0" smtClean="0">
                <a:solidFill>
                  <a:schemeClr val="accent6">
                    <a:lumMod val="75000"/>
                  </a:schemeClr>
                </a:solidFill>
              </a:rPr>
              <a:t>Blade Runner</a:t>
            </a:r>
            <a:endParaRPr lang="en-AU" sz="5400" i="1" dirty="0">
              <a:solidFill>
                <a:schemeClr val="accent6">
                  <a:lumMod val="75000"/>
                </a:schemeClr>
              </a:solidFill>
            </a:endParaRPr>
          </a:p>
        </p:txBody>
      </p:sp>
    </p:spTree>
    <p:extLst>
      <p:ext uri="{BB962C8B-B14F-4D97-AF65-F5344CB8AC3E}">
        <p14:creationId xmlns:p14="http://schemas.microsoft.com/office/powerpoint/2010/main" val="34573504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976664"/>
          </a:xfrm>
        </p:spPr>
        <p:txBody>
          <a:bodyPr>
            <a:normAutofit fontScale="92500" lnSpcReduction="10000"/>
          </a:bodyPr>
          <a:lstStyle/>
          <a:p>
            <a:pPr algn="ctr">
              <a:buNone/>
            </a:pPr>
            <a:r>
              <a:rPr lang="en-AU" sz="2800" i="1" dirty="0" smtClean="0"/>
              <a:t>	</a:t>
            </a:r>
            <a:r>
              <a:rPr lang="en-AU" sz="3300" i="1" dirty="0" smtClean="0">
                <a:solidFill>
                  <a:schemeClr val="bg1"/>
                </a:solidFill>
              </a:rPr>
              <a:t>"</a:t>
            </a:r>
            <a:r>
              <a:rPr lang="en-AU" sz="3300" i="1" dirty="0">
                <a:solidFill>
                  <a:schemeClr val="bg1"/>
                </a:solidFill>
              </a:rPr>
              <a:t>Art at its most significant is a distant early warning system that </a:t>
            </a:r>
            <a:r>
              <a:rPr lang="en-AU" sz="3300" i="1" dirty="0" smtClean="0">
                <a:solidFill>
                  <a:schemeClr val="bg1"/>
                </a:solidFill>
              </a:rPr>
              <a:t>can</a:t>
            </a:r>
            <a:r>
              <a:rPr lang="en-AU" sz="3300" dirty="0" smtClean="0">
                <a:solidFill>
                  <a:schemeClr val="bg1"/>
                </a:solidFill>
              </a:rPr>
              <a:t> </a:t>
            </a:r>
            <a:r>
              <a:rPr lang="en-AU" sz="3300" i="1" dirty="0" smtClean="0">
                <a:solidFill>
                  <a:schemeClr val="bg1"/>
                </a:solidFill>
              </a:rPr>
              <a:t>always </a:t>
            </a:r>
            <a:r>
              <a:rPr lang="en-AU" sz="3300" i="1" dirty="0">
                <a:solidFill>
                  <a:schemeClr val="bg1"/>
                </a:solidFill>
              </a:rPr>
              <a:t>be relied on to tell the old culture what is beginning to </a:t>
            </a:r>
            <a:r>
              <a:rPr lang="en-AU" sz="3300" i="1" dirty="0" smtClean="0">
                <a:solidFill>
                  <a:schemeClr val="bg1"/>
                </a:solidFill>
              </a:rPr>
              <a:t>happen” </a:t>
            </a:r>
            <a:r>
              <a:rPr lang="en-AU" sz="3300" dirty="0" smtClean="0">
                <a:solidFill>
                  <a:schemeClr val="bg1"/>
                </a:solidFill>
              </a:rPr>
              <a:t>Marshall McLuhan.</a:t>
            </a:r>
          </a:p>
          <a:p>
            <a:pPr algn="ctr">
              <a:buNone/>
            </a:pPr>
            <a:endParaRPr lang="en-AU" sz="3300" dirty="0" smtClean="0">
              <a:solidFill>
                <a:schemeClr val="bg1"/>
              </a:solidFill>
            </a:endParaRPr>
          </a:p>
          <a:p>
            <a:pPr algn="ctr">
              <a:buNone/>
            </a:pPr>
            <a:r>
              <a:rPr lang="en-AU" sz="3300" dirty="0" smtClean="0">
                <a:solidFill>
                  <a:schemeClr val="bg1"/>
                </a:solidFill>
              </a:rPr>
              <a:t>Both </a:t>
            </a:r>
            <a:r>
              <a:rPr lang="en-AU" sz="3300" dirty="0">
                <a:solidFill>
                  <a:schemeClr val="bg1"/>
                </a:solidFill>
              </a:rPr>
              <a:t>texts explore a dilemma that continues to resonate in the 21</a:t>
            </a:r>
            <a:r>
              <a:rPr lang="en-AU" sz="3300" baseline="30000" dirty="0">
                <a:solidFill>
                  <a:schemeClr val="bg1"/>
                </a:solidFill>
              </a:rPr>
              <a:t>st</a:t>
            </a:r>
            <a:r>
              <a:rPr lang="en-AU" sz="3300" dirty="0">
                <a:solidFill>
                  <a:schemeClr val="bg1"/>
                </a:solidFill>
              </a:rPr>
              <a:t> century: the ethical and moral tension between the fear of humanity’s abuse of technology because of our inherent flaws such as ambition, </a:t>
            </a:r>
            <a:r>
              <a:rPr lang="en-AU" sz="3300" dirty="0" smtClean="0">
                <a:solidFill>
                  <a:schemeClr val="bg1"/>
                </a:solidFill>
              </a:rPr>
              <a:t>ego, pride </a:t>
            </a:r>
            <a:r>
              <a:rPr lang="en-AU" sz="3300" dirty="0">
                <a:solidFill>
                  <a:schemeClr val="bg1"/>
                </a:solidFill>
              </a:rPr>
              <a:t>and greed, and the incredible potential for technology to extend life and even defy </a:t>
            </a:r>
            <a:r>
              <a:rPr lang="en-AU" sz="3300" dirty="0" smtClean="0">
                <a:solidFill>
                  <a:schemeClr val="bg1"/>
                </a:solidFill>
              </a:rPr>
              <a:t>death. ‘</a:t>
            </a:r>
            <a:r>
              <a:rPr lang="en-AU" sz="3300" i="1" dirty="0" smtClean="0">
                <a:solidFill>
                  <a:schemeClr val="bg1"/>
                </a:solidFill>
              </a:rPr>
              <a:t>What piece of work is a man?’</a:t>
            </a:r>
            <a:r>
              <a:rPr lang="en-AU" sz="3300" i="1" dirty="0" smtClean="0"/>
              <a:t>. </a:t>
            </a:r>
            <a:endParaRPr lang="en-AU" sz="3300" i="1" dirty="0">
              <a:solidFill>
                <a:schemeClr val="bg1"/>
              </a:solidFill>
            </a:endParaRPr>
          </a:p>
        </p:txBody>
      </p:sp>
      <p:cxnSp>
        <p:nvCxnSpPr>
          <p:cNvPr id="5" name="Straight Connector 4"/>
          <p:cNvCxnSpPr/>
          <p:nvPr/>
        </p:nvCxnSpPr>
        <p:spPr>
          <a:xfrm>
            <a:off x="3059832" y="2564904"/>
            <a:ext cx="3312368"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48001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a:ln>
            <a:solidFill>
              <a:srgbClr val="FF0000"/>
            </a:solidFill>
          </a:ln>
        </p:spPr>
        <p:txBody>
          <a:bodyPr>
            <a:normAutofit/>
          </a:bodyPr>
          <a:lstStyle/>
          <a:p>
            <a:r>
              <a:rPr lang="en-AU" sz="6000" b="1" dirty="0" smtClean="0">
                <a:solidFill>
                  <a:schemeClr val="bg1"/>
                </a:solidFill>
              </a:rPr>
              <a:t>HSC Rubric</a:t>
            </a:r>
            <a:endParaRPr lang="en-AU" sz="6000" b="1" dirty="0">
              <a:solidFill>
                <a:schemeClr val="bg1"/>
              </a:solidFill>
            </a:endParaRPr>
          </a:p>
        </p:txBody>
      </p:sp>
      <p:sp>
        <p:nvSpPr>
          <p:cNvPr id="3" name="Content Placeholder 2"/>
          <p:cNvSpPr>
            <a:spLocks noGrp="1"/>
          </p:cNvSpPr>
          <p:nvPr>
            <p:ph idx="1"/>
          </p:nvPr>
        </p:nvSpPr>
        <p:spPr>
          <a:xfrm>
            <a:off x="457200" y="1600200"/>
            <a:ext cx="8229600" cy="4853136"/>
          </a:xfrm>
        </p:spPr>
        <p:txBody>
          <a:bodyPr>
            <a:normAutofit/>
          </a:bodyPr>
          <a:lstStyle/>
          <a:p>
            <a:pPr>
              <a:buNone/>
            </a:pPr>
            <a:r>
              <a:rPr lang="en-AU" dirty="0" smtClean="0"/>
              <a:t>In your answer you will be assessed on how well you:</a:t>
            </a:r>
          </a:p>
          <a:p>
            <a:pPr lvl="0">
              <a:buFont typeface="Wingdings" pitchFamily="2" charset="2"/>
              <a:buChar char="§"/>
            </a:pPr>
            <a:r>
              <a:rPr lang="en-AU" dirty="0" smtClean="0"/>
              <a:t>demonstrate understanding of the </a:t>
            </a:r>
            <a:r>
              <a:rPr lang="en-AU" b="1" dirty="0" smtClean="0"/>
              <a:t>meanings </a:t>
            </a:r>
            <a:r>
              <a:rPr lang="en-AU" dirty="0" smtClean="0"/>
              <a:t>of a pair of texts when considered </a:t>
            </a:r>
            <a:r>
              <a:rPr lang="en-AU" b="1" dirty="0" smtClean="0"/>
              <a:t>together</a:t>
            </a:r>
            <a:r>
              <a:rPr lang="en-AU" dirty="0" smtClean="0"/>
              <a:t> </a:t>
            </a:r>
          </a:p>
          <a:p>
            <a:pPr lvl="0">
              <a:buFont typeface="Wingdings" pitchFamily="2" charset="2"/>
              <a:buChar char="§"/>
            </a:pPr>
            <a:r>
              <a:rPr lang="en-AU" b="1" dirty="0" smtClean="0"/>
              <a:t>evaluate </a:t>
            </a:r>
            <a:r>
              <a:rPr lang="en-AU" dirty="0" smtClean="0"/>
              <a:t>the </a:t>
            </a:r>
            <a:r>
              <a:rPr lang="en-AU" b="1" dirty="0" smtClean="0"/>
              <a:t>relationships</a:t>
            </a:r>
            <a:r>
              <a:rPr lang="en-AU" dirty="0" smtClean="0"/>
              <a:t> between texts and </a:t>
            </a:r>
            <a:r>
              <a:rPr lang="en-AU" b="1" dirty="0" smtClean="0"/>
              <a:t>contexts </a:t>
            </a:r>
          </a:p>
          <a:p>
            <a:pPr lvl="0">
              <a:buFont typeface="Wingdings" pitchFamily="2" charset="2"/>
              <a:buChar char="§"/>
            </a:pPr>
            <a:r>
              <a:rPr lang="en-AU" dirty="0" smtClean="0"/>
              <a:t>organise, develop and express ideas using language appropriate to audience, purpose and form </a:t>
            </a:r>
          </a:p>
          <a:p>
            <a:endParaRPr lang="en-AU" dirty="0"/>
          </a:p>
        </p:txBody>
      </p:sp>
    </p:spTree>
    <p:extLst>
      <p:ext uri="{BB962C8B-B14F-4D97-AF65-F5344CB8AC3E}">
        <p14:creationId xmlns:p14="http://schemas.microsoft.com/office/powerpoint/2010/main" val="37464271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3516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a:ln>
            <a:solidFill>
              <a:srgbClr val="FF0000"/>
            </a:solidFill>
          </a:ln>
        </p:spPr>
        <p:txBody>
          <a:bodyPr>
            <a:normAutofit/>
          </a:bodyPr>
          <a:lstStyle/>
          <a:p>
            <a:r>
              <a:rPr lang="en-AU" sz="6000" b="1" dirty="0" smtClean="0">
                <a:solidFill>
                  <a:schemeClr val="bg1"/>
                </a:solidFill>
              </a:rPr>
              <a:t>HSC Feedback</a:t>
            </a:r>
            <a:endParaRPr lang="en-AU" sz="6000" b="1" dirty="0">
              <a:solidFill>
                <a:schemeClr val="bg1"/>
              </a:solidFill>
            </a:endParaRPr>
          </a:p>
        </p:txBody>
      </p:sp>
      <p:sp>
        <p:nvSpPr>
          <p:cNvPr id="3" name="Content Placeholder 2"/>
          <p:cNvSpPr>
            <a:spLocks noGrp="1"/>
          </p:cNvSpPr>
          <p:nvPr>
            <p:ph idx="1"/>
          </p:nvPr>
        </p:nvSpPr>
        <p:spPr>
          <a:xfrm>
            <a:off x="457200" y="1600200"/>
            <a:ext cx="8229600" cy="4709120"/>
          </a:xfrm>
        </p:spPr>
        <p:txBody>
          <a:bodyPr>
            <a:normAutofit/>
          </a:bodyPr>
          <a:lstStyle/>
          <a:p>
            <a:pPr>
              <a:buFont typeface="Wingdings" pitchFamily="2" charset="2"/>
              <a:buChar char="§"/>
            </a:pPr>
            <a:r>
              <a:rPr lang="en-AU" i="1" dirty="0" smtClean="0"/>
              <a:t>“These responses embedded an evaluation of the relationship between text and context in the analysis of the texts”</a:t>
            </a:r>
          </a:p>
          <a:p>
            <a:pPr>
              <a:buFont typeface="Wingdings" pitchFamily="2" charset="2"/>
              <a:buChar char="§"/>
            </a:pPr>
            <a:r>
              <a:rPr lang="en-AU" i="1" dirty="0" smtClean="0"/>
              <a:t>“incorporated an analysis of the ways in which a comparative study invited deeper understanding of the concepts suggested by the question”</a:t>
            </a:r>
          </a:p>
          <a:p>
            <a:pPr>
              <a:buFont typeface="Wingdings" pitchFamily="2" charset="2"/>
              <a:buChar char="§"/>
            </a:pPr>
            <a:r>
              <a:rPr lang="en-AU" i="1" dirty="0" smtClean="0"/>
              <a:t>“clear understanding of how context influenced the values and ideas in both texts”</a:t>
            </a:r>
            <a:endParaRPr lang="en-AU" i="1" dirty="0"/>
          </a:p>
        </p:txBody>
      </p:sp>
    </p:spTree>
    <p:extLst>
      <p:ext uri="{BB962C8B-B14F-4D97-AF65-F5344CB8AC3E}">
        <p14:creationId xmlns:p14="http://schemas.microsoft.com/office/powerpoint/2010/main" val="24535840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75240" cy="1143000"/>
          </a:xfrm>
          <a:solidFill>
            <a:schemeClr val="tx1"/>
          </a:solidFill>
          <a:ln>
            <a:solidFill>
              <a:srgbClr val="FF0000"/>
            </a:solidFill>
          </a:ln>
        </p:spPr>
        <p:txBody>
          <a:bodyPr>
            <a:normAutofit/>
          </a:bodyPr>
          <a:lstStyle/>
          <a:p>
            <a:r>
              <a:rPr lang="en-AU" sz="6600" b="1" dirty="0" smtClean="0">
                <a:solidFill>
                  <a:srgbClr val="FFFFFF"/>
                </a:solidFill>
              </a:rPr>
              <a:t>Texts in Times</a:t>
            </a:r>
            <a:endParaRPr lang="en-AU" sz="6600" b="1" dirty="0">
              <a:solidFill>
                <a:srgbClr val="FFFFFF"/>
              </a:solidFill>
            </a:endParaRPr>
          </a:p>
        </p:txBody>
      </p:sp>
      <p:sp>
        <p:nvSpPr>
          <p:cNvPr id="3" name="Content Placeholder 2"/>
          <p:cNvSpPr>
            <a:spLocks noGrp="1"/>
          </p:cNvSpPr>
          <p:nvPr>
            <p:ph idx="1"/>
          </p:nvPr>
        </p:nvSpPr>
        <p:spPr>
          <a:xfrm>
            <a:off x="457200" y="1600200"/>
            <a:ext cx="8075240" cy="4853136"/>
          </a:xfrm>
        </p:spPr>
        <p:txBody>
          <a:bodyPr>
            <a:normAutofit fontScale="92500"/>
          </a:bodyPr>
          <a:lstStyle/>
          <a:p>
            <a:pPr>
              <a:buFont typeface="Wingdings" pitchFamily="2" charset="2"/>
              <a:buChar char="§"/>
            </a:pPr>
            <a:r>
              <a:rPr lang="en-AU" sz="3400" b="1" dirty="0" smtClean="0"/>
              <a:t>Similar content</a:t>
            </a:r>
            <a:r>
              <a:rPr lang="en-AU" sz="3400" dirty="0" smtClean="0"/>
              <a:t>: Humanity using technology to challenge nature and the limitations of life provides the narrative frame for both texts.</a:t>
            </a:r>
          </a:p>
          <a:p>
            <a:pPr>
              <a:buFont typeface="Wingdings" pitchFamily="2" charset="2"/>
              <a:buChar char="§"/>
            </a:pPr>
            <a:r>
              <a:rPr lang="en-AU" sz="3400" b="1" dirty="0" smtClean="0"/>
              <a:t>Framing the response:</a:t>
            </a:r>
          </a:p>
          <a:p>
            <a:pPr>
              <a:buFont typeface="Wingdings" pitchFamily="2" charset="2"/>
              <a:buChar char="§"/>
            </a:pPr>
            <a:r>
              <a:rPr lang="en-AU" sz="3400" dirty="0" smtClean="0"/>
              <a:t>A range of theses or lines of arguments</a:t>
            </a:r>
          </a:p>
          <a:p>
            <a:pPr>
              <a:buFont typeface="Wingdings" pitchFamily="2" charset="2"/>
              <a:buChar char="§"/>
            </a:pPr>
            <a:r>
              <a:rPr lang="en-AU" sz="3400" dirty="0" smtClean="0"/>
              <a:t>Grounded in context, times and values</a:t>
            </a:r>
          </a:p>
          <a:p>
            <a:pPr>
              <a:buFont typeface="Wingdings" pitchFamily="2" charset="2"/>
              <a:buChar char="§"/>
            </a:pPr>
            <a:r>
              <a:rPr lang="en-AU" sz="3400" dirty="0" smtClean="0"/>
              <a:t>Integrated through the meaning conveyed by the consideration of characterisation, setting, language features, ideas, etc in both texts.</a:t>
            </a:r>
          </a:p>
          <a:p>
            <a:pPr>
              <a:buNone/>
            </a:pPr>
            <a:endParaRPr lang="en-AU" b="1" dirty="0" smtClean="0"/>
          </a:p>
          <a:p>
            <a:pPr>
              <a:buFontTx/>
              <a:buChar char="-"/>
            </a:pPr>
            <a:endParaRPr lang="en-AU" dirty="0" smtClean="0"/>
          </a:p>
        </p:txBody>
      </p:sp>
    </p:spTree>
    <p:extLst>
      <p:ext uri="{BB962C8B-B14F-4D97-AF65-F5344CB8AC3E}">
        <p14:creationId xmlns:p14="http://schemas.microsoft.com/office/powerpoint/2010/main" val="255936672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066130"/>
          </a:xfrm>
          <a:solidFill>
            <a:schemeClr val="tx1"/>
          </a:solidFill>
          <a:ln>
            <a:solidFill>
              <a:srgbClr val="FF0000"/>
            </a:solidFill>
          </a:ln>
        </p:spPr>
        <p:txBody>
          <a:bodyPr>
            <a:normAutofit/>
          </a:bodyPr>
          <a:lstStyle/>
          <a:p>
            <a:r>
              <a:rPr lang="en-AU" sz="6000" b="1" dirty="0" smtClean="0">
                <a:solidFill>
                  <a:schemeClr val="bg1"/>
                </a:solidFill>
              </a:rPr>
              <a:t>Texts in Time</a:t>
            </a:r>
            <a:endParaRPr lang="en-AU" sz="6000" b="1" dirty="0">
              <a:solidFill>
                <a:schemeClr val="bg1"/>
              </a:solidFill>
            </a:endParaRPr>
          </a:p>
        </p:txBody>
      </p:sp>
      <p:sp>
        <p:nvSpPr>
          <p:cNvPr id="3" name="Content Placeholder 2"/>
          <p:cNvSpPr>
            <a:spLocks noGrp="1"/>
          </p:cNvSpPr>
          <p:nvPr>
            <p:ph idx="1"/>
          </p:nvPr>
        </p:nvSpPr>
        <p:spPr>
          <a:xfrm>
            <a:off x="323528" y="1412776"/>
            <a:ext cx="8424936" cy="4713387"/>
          </a:xfrm>
        </p:spPr>
        <p:txBody>
          <a:bodyPr>
            <a:noAutofit/>
          </a:bodyPr>
          <a:lstStyle/>
          <a:p>
            <a:pPr>
              <a:buFont typeface="Wingdings" pitchFamily="2" charset="2"/>
              <a:buChar char="§"/>
            </a:pPr>
            <a:r>
              <a:rPr lang="en-AU" sz="2700" b="1" dirty="0" smtClean="0"/>
              <a:t>Framing the response:</a:t>
            </a:r>
          </a:p>
          <a:p>
            <a:pPr>
              <a:buFontTx/>
              <a:buChar char="-"/>
            </a:pPr>
            <a:r>
              <a:rPr lang="en-AU" sz="2700" dirty="0" smtClean="0"/>
              <a:t>The ethical and moral dilemma explored by both texts provides you with fertile ground for crafting an integrated comparison and contrast that considers explicitly the influence of times,  </a:t>
            </a:r>
            <a:r>
              <a:rPr lang="en-AU" sz="2700" b="1" dirty="0" smtClean="0"/>
              <a:t>contexts</a:t>
            </a:r>
            <a:r>
              <a:rPr lang="en-AU" sz="2700" dirty="0" smtClean="0"/>
              <a:t> and </a:t>
            </a:r>
            <a:r>
              <a:rPr lang="en-AU" sz="2700" b="1" dirty="0" smtClean="0"/>
              <a:t>values</a:t>
            </a:r>
          </a:p>
          <a:p>
            <a:pPr>
              <a:buFontTx/>
              <a:buChar char="-"/>
            </a:pPr>
            <a:r>
              <a:rPr lang="en-AU" sz="2700" dirty="0" smtClean="0"/>
              <a:t>The</a:t>
            </a:r>
            <a:r>
              <a:rPr lang="en-AU" sz="2700" b="1" dirty="0" smtClean="0"/>
              <a:t> creators </a:t>
            </a:r>
            <a:r>
              <a:rPr lang="en-AU" sz="2700" dirty="0" smtClean="0"/>
              <a:t>and the </a:t>
            </a:r>
            <a:r>
              <a:rPr lang="en-AU" sz="2700" b="1" dirty="0" smtClean="0"/>
              <a:t>creations</a:t>
            </a:r>
          </a:p>
          <a:p>
            <a:pPr>
              <a:buFontTx/>
              <a:buChar char="-"/>
            </a:pPr>
            <a:r>
              <a:rPr lang="en-AU" sz="2700" dirty="0" smtClean="0"/>
              <a:t>The </a:t>
            </a:r>
            <a:r>
              <a:rPr lang="en-AU" sz="2700" b="1" dirty="0" smtClean="0"/>
              <a:t>director</a:t>
            </a:r>
            <a:r>
              <a:rPr lang="en-AU" sz="2700" dirty="0" smtClean="0"/>
              <a:t> and the </a:t>
            </a:r>
            <a:r>
              <a:rPr lang="en-AU" sz="2700" b="1" dirty="0" smtClean="0"/>
              <a:t>observer</a:t>
            </a:r>
          </a:p>
          <a:p>
            <a:pPr>
              <a:buFontTx/>
              <a:buChar char="-"/>
            </a:pPr>
            <a:r>
              <a:rPr lang="en-AU" sz="2700" b="1" dirty="0" smtClean="0"/>
              <a:t>The ideas</a:t>
            </a:r>
            <a:r>
              <a:rPr lang="en-AU" sz="2700" dirty="0" smtClean="0"/>
              <a:t>: mortality, humanity, identity, morality, exploitation</a:t>
            </a:r>
          </a:p>
          <a:p>
            <a:pPr>
              <a:buFontTx/>
              <a:buChar char="-"/>
            </a:pPr>
            <a:r>
              <a:rPr lang="en-AU" sz="2700" dirty="0" smtClean="0"/>
              <a:t>Leading to what you have discovered about these ideas after considering </a:t>
            </a:r>
            <a:r>
              <a:rPr lang="en-AU" sz="2700" b="1" dirty="0" smtClean="0"/>
              <a:t>BOTH</a:t>
            </a:r>
            <a:r>
              <a:rPr lang="en-AU" sz="2700" dirty="0" smtClean="0"/>
              <a:t> texts!</a:t>
            </a:r>
          </a:p>
        </p:txBody>
      </p:sp>
    </p:spTree>
    <p:extLst>
      <p:ext uri="{BB962C8B-B14F-4D97-AF65-F5344CB8AC3E}">
        <p14:creationId xmlns:p14="http://schemas.microsoft.com/office/powerpoint/2010/main" val="34348873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9144000" cy="2060847"/>
          </a:xfrm>
        </p:spPr>
        <p:txBody>
          <a:bodyPr>
            <a:noAutofit/>
          </a:bodyPr>
          <a:lstStyle/>
          <a:p>
            <a:pPr>
              <a:buFont typeface="Wingdings" pitchFamily="2" charset="2"/>
              <a:buChar char="§"/>
            </a:pPr>
            <a:r>
              <a:rPr lang="en-AU" dirty="0" smtClean="0"/>
              <a:t>“Both </a:t>
            </a:r>
            <a:r>
              <a:rPr lang="en-AU" i="1" dirty="0" smtClean="0"/>
              <a:t>Blade</a:t>
            </a:r>
            <a:r>
              <a:rPr lang="en-AU" dirty="0" smtClean="0"/>
              <a:t> </a:t>
            </a:r>
            <a:r>
              <a:rPr lang="en-AU" i="1" dirty="0" smtClean="0"/>
              <a:t>Runner</a:t>
            </a:r>
            <a:r>
              <a:rPr lang="en-AU" dirty="0" smtClean="0"/>
              <a:t> and </a:t>
            </a:r>
            <a:r>
              <a:rPr lang="en-AU" i="1" dirty="0" smtClean="0"/>
              <a:t>Frankenstein</a:t>
            </a:r>
            <a:r>
              <a:rPr lang="en-AU" dirty="0" smtClean="0"/>
              <a:t> question what it means to be human.” Evaluate how this question is explored in both texts and what meaning you have arrived at from this evaluation. </a:t>
            </a:r>
            <a:endParaRPr lang="en-AU" dirty="0"/>
          </a:p>
        </p:txBody>
      </p:sp>
      <p:graphicFrame>
        <p:nvGraphicFramePr>
          <p:cNvPr id="5" name="Diagram 4"/>
          <p:cNvGraphicFramePr/>
          <p:nvPr/>
        </p:nvGraphicFramePr>
        <p:xfrm>
          <a:off x="0" y="1988840"/>
          <a:ext cx="8952656" cy="4869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20382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26768" cy="1143000"/>
          </a:xfrm>
          <a:solidFill>
            <a:schemeClr val="tx1"/>
          </a:solidFill>
        </p:spPr>
        <p:txBody>
          <a:bodyPr>
            <a:normAutofit/>
          </a:bodyPr>
          <a:lstStyle/>
          <a:p>
            <a:r>
              <a:rPr lang="en-AU" sz="6000" b="1" dirty="0" smtClean="0">
                <a:solidFill>
                  <a:schemeClr val="bg1"/>
                </a:solidFill>
              </a:rPr>
              <a:t>Thesis</a:t>
            </a:r>
            <a:endParaRPr lang="en-AU" sz="6000" b="1" dirty="0">
              <a:solidFill>
                <a:schemeClr val="bg1"/>
              </a:solidFill>
            </a:endParaRPr>
          </a:p>
        </p:txBody>
      </p:sp>
      <p:sp>
        <p:nvSpPr>
          <p:cNvPr id="3" name="Content Placeholder 2"/>
          <p:cNvSpPr>
            <a:spLocks noGrp="1"/>
          </p:cNvSpPr>
          <p:nvPr>
            <p:ph idx="1"/>
          </p:nvPr>
        </p:nvSpPr>
        <p:spPr>
          <a:xfrm>
            <a:off x="251520" y="1556792"/>
            <a:ext cx="4176464" cy="4968552"/>
          </a:xfrm>
        </p:spPr>
        <p:txBody>
          <a:bodyPr>
            <a:noAutofit/>
          </a:bodyPr>
          <a:lstStyle/>
          <a:p>
            <a:pPr>
              <a:buFont typeface="Wingdings" pitchFamily="2" charset="2"/>
              <a:buChar char="§"/>
            </a:pPr>
            <a:r>
              <a:rPr lang="en-US" sz="3300" dirty="0" smtClean="0"/>
              <a:t>Both texts, through their representation of the lack of humanity in the creators, and the very human qualities and flaws of the creations, raise the question about what is a human. </a:t>
            </a:r>
            <a:endParaRPr lang="en-AU" sz="3300" dirty="0"/>
          </a:p>
        </p:txBody>
      </p:sp>
      <p:pic>
        <p:nvPicPr>
          <p:cNvPr id="4" name="Picture 3" descr="frankenstein.jpg"/>
          <p:cNvPicPr>
            <a:picLocks noChangeAspect="1"/>
          </p:cNvPicPr>
          <p:nvPr/>
        </p:nvPicPr>
        <p:blipFill>
          <a:blip r:embed="rId2" cstate="print"/>
          <a:stretch>
            <a:fillRect/>
          </a:stretch>
        </p:blipFill>
        <p:spPr>
          <a:xfrm>
            <a:off x="4495800" y="0"/>
            <a:ext cx="4648200" cy="6858000"/>
          </a:xfrm>
          <a:prstGeom prst="rect">
            <a:avLst/>
          </a:prstGeom>
        </p:spPr>
      </p:pic>
    </p:spTree>
    <p:extLst>
      <p:ext uri="{BB962C8B-B14F-4D97-AF65-F5344CB8AC3E}">
        <p14:creationId xmlns:p14="http://schemas.microsoft.com/office/powerpoint/2010/main" val="214844454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solidFill>
            <a:schemeClr val="tx1"/>
          </a:solidFill>
          <a:ln>
            <a:solidFill>
              <a:schemeClr val="tx1"/>
            </a:solidFill>
          </a:ln>
        </p:spPr>
        <p:txBody>
          <a:bodyPr>
            <a:noAutofit/>
          </a:bodyPr>
          <a:lstStyle/>
          <a:p>
            <a:r>
              <a:rPr lang="en-AU" sz="5400" b="1" dirty="0" smtClean="0">
                <a:solidFill>
                  <a:schemeClr val="bg1"/>
                </a:solidFill>
              </a:rPr>
              <a:t>Context and Values</a:t>
            </a:r>
            <a:endParaRPr lang="en-AU" sz="5400" b="1" dirty="0">
              <a:solidFill>
                <a:schemeClr val="bg1"/>
              </a:solidFill>
            </a:endParaRPr>
          </a:p>
        </p:txBody>
      </p:sp>
      <p:sp>
        <p:nvSpPr>
          <p:cNvPr id="7" name="Text Placeholder 6"/>
          <p:cNvSpPr>
            <a:spLocks noGrp="1"/>
          </p:cNvSpPr>
          <p:nvPr>
            <p:ph type="body" idx="1"/>
          </p:nvPr>
        </p:nvSpPr>
        <p:spPr>
          <a:xfrm>
            <a:off x="457200" y="1535113"/>
            <a:ext cx="4040188" cy="525735"/>
          </a:xfrm>
          <a:solidFill>
            <a:srgbClr val="C00000"/>
          </a:solidFill>
          <a:ln>
            <a:solidFill>
              <a:schemeClr val="tx1"/>
            </a:solidFill>
          </a:ln>
        </p:spPr>
        <p:txBody>
          <a:bodyPr>
            <a:normAutofit/>
          </a:bodyPr>
          <a:lstStyle/>
          <a:p>
            <a:r>
              <a:rPr lang="en-AU" sz="2800" i="1" dirty="0" smtClean="0">
                <a:solidFill>
                  <a:schemeClr val="bg1"/>
                </a:solidFill>
              </a:rPr>
              <a:t>Frankenstein</a:t>
            </a:r>
            <a:endParaRPr lang="en-AU" sz="2800" i="1" dirty="0">
              <a:solidFill>
                <a:schemeClr val="bg1"/>
              </a:solidFill>
            </a:endParaRPr>
          </a:p>
        </p:txBody>
      </p:sp>
      <p:sp>
        <p:nvSpPr>
          <p:cNvPr id="8" name="Content Placeholder 7"/>
          <p:cNvSpPr>
            <a:spLocks noGrp="1"/>
          </p:cNvSpPr>
          <p:nvPr>
            <p:ph sz="half" idx="2"/>
          </p:nvPr>
        </p:nvSpPr>
        <p:spPr>
          <a:xfrm>
            <a:off x="457200" y="2060848"/>
            <a:ext cx="4040188" cy="4536504"/>
          </a:xfrm>
          <a:solidFill>
            <a:schemeClr val="bg1">
              <a:lumMod val="95000"/>
            </a:schemeClr>
          </a:solidFill>
          <a:ln>
            <a:solidFill>
              <a:schemeClr val="tx1"/>
            </a:solidFill>
          </a:ln>
        </p:spPr>
        <p:txBody>
          <a:bodyPr>
            <a:normAutofit lnSpcReduction="10000"/>
          </a:bodyPr>
          <a:lstStyle/>
          <a:p>
            <a:pPr>
              <a:buFont typeface="Wingdings" pitchFamily="2" charset="2"/>
              <a:buChar char="§"/>
            </a:pPr>
            <a:r>
              <a:rPr lang="en-AU" b="1" dirty="0" smtClean="0"/>
              <a:t>Romantics: </a:t>
            </a:r>
            <a:r>
              <a:rPr lang="en-AU" dirty="0" smtClean="0"/>
              <a:t>Freedom, individuality, sublime nature</a:t>
            </a:r>
          </a:p>
          <a:p>
            <a:pPr>
              <a:buFont typeface="Wingdings" pitchFamily="2" charset="2"/>
              <a:buChar char="§"/>
            </a:pPr>
            <a:r>
              <a:rPr lang="en-AU" b="1" dirty="0" smtClean="0"/>
              <a:t>Industrial Age: </a:t>
            </a:r>
            <a:r>
              <a:rPr lang="en-AU" dirty="0" smtClean="0"/>
              <a:t>expansion, child labour, slavery, enterprise, profit, technology, low life expectancy, crime</a:t>
            </a:r>
          </a:p>
          <a:p>
            <a:pPr>
              <a:buFont typeface="Wingdings" pitchFamily="2" charset="2"/>
              <a:buChar char="§"/>
            </a:pPr>
            <a:r>
              <a:rPr lang="en-AU" b="1" dirty="0" smtClean="0"/>
              <a:t>Religion and Morals: </a:t>
            </a:r>
            <a:r>
              <a:rPr lang="en-AU" dirty="0" smtClean="0"/>
              <a:t>conservative but decline of religion and morality</a:t>
            </a:r>
          </a:p>
          <a:p>
            <a:pPr>
              <a:buFont typeface="Wingdings" pitchFamily="2" charset="2"/>
              <a:buChar char="§"/>
            </a:pPr>
            <a:r>
              <a:rPr lang="en-AU" b="1" dirty="0" smtClean="0"/>
              <a:t>Women:</a:t>
            </a:r>
            <a:r>
              <a:rPr lang="en-AU" dirty="0" smtClean="0"/>
              <a:t> suppressed , death in child birth</a:t>
            </a:r>
            <a:endParaRPr lang="en-AU" dirty="0"/>
          </a:p>
        </p:txBody>
      </p:sp>
      <p:sp>
        <p:nvSpPr>
          <p:cNvPr id="9" name="Text Placeholder 8"/>
          <p:cNvSpPr>
            <a:spLocks noGrp="1"/>
          </p:cNvSpPr>
          <p:nvPr>
            <p:ph type="body" sz="quarter" idx="3"/>
          </p:nvPr>
        </p:nvSpPr>
        <p:spPr>
          <a:xfrm>
            <a:off x="4645025" y="1535113"/>
            <a:ext cx="4041775" cy="525735"/>
          </a:xfrm>
          <a:solidFill>
            <a:schemeClr val="tx2">
              <a:lumMod val="75000"/>
            </a:schemeClr>
          </a:solidFill>
          <a:ln>
            <a:solidFill>
              <a:schemeClr val="tx1"/>
            </a:solidFill>
          </a:ln>
        </p:spPr>
        <p:txBody>
          <a:bodyPr>
            <a:normAutofit/>
          </a:bodyPr>
          <a:lstStyle/>
          <a:p>
            <a:r>
              <a:rPr lang="en-AU" sz="2800" i="1" dirty="0" smtClean="0">
                <a:solidFill>
                  <a:schemeClr val="bg1"/>
                </a:solidFill>
              </a:rPr>
              <a:t>Blade</a:t>
            </a:r>
            <a:r>
              <a:rPr lang="en-AU" sz="2800" dirty="0" smtClean="0">
                <a:solidFill>
                  <a:schemeClr val="bg1"/>
                </a:solidFill>
              </a:rPr>
              <a:t> </a:t>
            </a:r>
            <a:r>
              <a:rPr lang="en-AU" sz="2800" i="1" dirty="0" smtClean="0">
                <a:solidFill>
                  <a:schemeClr val="bg1"/>
                </a:solidFill>
              </a:rPr>
              <a:t>Runner</a:t>
            </a:r>
            <a:endParaRPr lang="en-AU" sz="2800" i="1" dirty="0">
              <a:solidFill>
                <a:schemeClr val="bg1"/>
              </a:solidFill>
            </a:endParaRPr>
          </a:p>
        </p:txBody>
      </p:sp>
      <p:sp>
        <p:nvSpPr>
          <p:cNvPr id="10" name="Content Placeholder 9"/>
          <p:cNvSpPr>
            <a:spLocks noGrp="1"/>
          </p:cNvSpPr>
          <p:nvPr>
            <p:ph sz="quarter" idx="4"/>
          </p:nvPr>
        </p:nvSpPr>
        <p:spPr>
          <a:xfrm>
            <a:off x="4645025" y="2060848"/>
            <a:ext cx="4041775" cy="4536504"/>
          </a:xfrm>
          <a:solidFill>
            <a:srgbClr val="FFE0A3"/>
          </a:solidFill>
          <a:ln>
            <a:solidFill>
              <a:schemeClr val="tx1"/>
            </a:solidFill>
          </a:ln>
        </p:spPr>
        <p:txBody>
          <a:bodyPr>
            <a:normAutofit/>
          </a:bodyPr>
          <a:lstStyle/>
          <a:p>
            <a:pPr>
              <a:buFont typeface="Wingdings" pitchFamily="2" charset="2"/>
              <a:buChar char="§"/>
            </a:pPr>
            <a:r>
              <a:rPr lang="en-AU" sz="2600" b="1" dirty="0" smtClean="0"/>
              <a:t>Multinationals: </a:t>
            </a:r>
            <a:r>
              <a:rPr lang="en-AU" sz="2600" dirty="0" smtClean="0"/>
              <a:t>profit, advancement, enterprise</a:t>
            </a:r>
          </a:p>
          <a:p>
            <a:pPr>
              <a:buFont typeface="Wingdings" pitchFamily="2" charset="2"/>
              <a:buChar char="§"/>
            </a:pPr>
            <a:r>
              <a:rPr lang="en-AU" sz="2600" b="1" dirty="0" smtClean="0"/>
              <a:t>Postmodern world: </a:t>
            </a:r>
            <a:r>
              <a:rPr lang="en-AU" sz="2600" dirty="0" smtClean="0"/>
              <a:t>atomic warfare, evil, transitory nature of life, power struggle</a:t>
            </a:r>
          </a:p>
          <a:p>
            <a:pPr>
              <a:buFont typeface="Wingdings" pitchFamily="2" charset="2"/>
              <a:buChar char="§"/>
            </a:pPr>
            <a:r>
              <a:rPr lang="en-AU" sz="2600" b="1" dirty="0" smtClean="0"/>
              <a:t>Technology:</a:t>
            </a:r>
            <a:r>
              <a:rPr lang="en-AU" sz="2600" dirty="0" smtClean="0"/>
              <a:t> prolonging life, robotics, personal computers, weapons of war</a:t>
            </a:r>
            <a:endParaRPr lang="en-AU" sz="2600" dirty="0"/>
          </a:p>
        </p:txBody>
      </p:sp>
    </p:spTree>
    <p:extLst>
      <p:ext uri="{BB962C8B-B14F-4D97-AF65-F5344CB8AC3E}">
        <p14:creationId xmlns:p14="http://schemas.microsoft.com/office/powerpoint/2010/main" val="308539847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Autofit/>
          </a:bodyPr>
          <a:lstStyle/>
          <a:p>
            <a:r>
              <a:rPr lang="en-AU" sz="7200" b="1" dirty="0" smtClean="0">
                <a:solidFill>
                  <a:schemeClr val="bg1"/>
                </a:solidFill>
              </a:rPr>
              <a:t>The Creators</a:t>
            </a:r>
            <a:endParaRPr lang="en-AU" sz="7200" b="1" dirty="0">
              <a:solidFill>
                <a:schemeClr val="bg1"/>
              </a:solidFill>
            </a:endParaRPr>
          </a:p>
        </p:txBody>
      </p:sp>
      <p:sp>
        <p:nvSpPr>
          <p:cNvPr id="3" name="Text Placeholder 2"/>
          <p:cNvSpPr>
            <a:spLocks noGrp="1"/>
          </p:cNvSpPr>
          <p:nvPr>
            <p:ph type="body" idx="1"/>
          </p:nvPr>
        </p:nvSpPr>
        <p:spPr>
          <a:solidFill>
            <a:srgbClr val="FF0000"/>
          </a:solidFill>
          <a:ln>
            <a:solidFill>
              <a:schemeClr val="tx1"/>
            </a:solidFill>
          </a:ln>
        </p:spPr>
        <p:txBody>
          <a:bodyPr>
            <a:normAutofit/>
          </a:bodyPr>
          <a:lstStyle/>
          <a:p>
            <a:r>
              <a:rPr lang="en-AU" sz="3200" i="1" dirty="0" smtClean="0">
                <a:solidFill>
                  <a:schemeClr val="bg1"/>
                </a:solidFill>
              </a:rPr>
              <a:t>Frankenstein</a:t>
            </a:r>
            <a:endParaRPr lang="en-AU" sz="3200" i="1" dirty="0">
              <a:solidFill>
                <a:schemeClr val="bg1"/>
              </a:solidFill>
            </a:endParaRPr>
          </a:p>
        </p:txBody>
      </p:sp>
      <p:sp>
        <p:nvSpPr>
          <p:cNvPr id="4" name="Content Placeholder 3"/>
          <p:cNvSpPr>
            <a:spLocks noGrp="1"/>
          </p:cNvSpPr>
          <p:nvPr>
            <p:ph sz="half" idx="2"/>
          </p:nvPr>
        </p:nvSpPr>
        <p:spPr>
          <a:xfrm>
            <a:off x="457200" y="2174874"/>
            <a:ext cx="4040188" cy="4350469"/>
          </a:xfrm>
          <a:ln>
            <a:solidFill>
              <a:schemeClr val="tx1"/>
            </a:solidFill>
          </a:ln>
        </p:spPr>
        <p:txBody>
          <a:bodyPr>
            <a:normAutofit fontScale="77500" lnSpcReduction="20000"/>
          </a:bodyPr>
          <a:lstStyle/>
          <a:p>
            <a:pPr>
              <a:buFont typeface="Wingdings" pitchFamily="2" charset="2"/>
              <a:buChar char="§"/>
            </a:pPr>
            <a:r>
              <a:rPr lang="en-AU" b="1" dirty="0" smtClean="0"/>
              <a:t>Victor:</a:t>
            </a:r>
            <a:r>
              <a:rPr lang="en-AU" dirty="0" smtClean="0"/>
              <a:t> rebellious, intelligent, ambitious and driven, god-like</a:t>
            </a:r>
          </a:p>
          <a:p>
            <a:pPr>
              <a:buFont typeface="Wingdings" pitchFamily="2" charset="2"/>
              <a:buChar char="§"/>
            </a:pPr>
            <a:r>
              <a:rPr lang="en-AU" i="1" dirty="0" smtClean="0"/>
              <a:t>“Prometheus was a fool. The gods were jealous, greedy and</a:t>
            </a:r>
            <a:r>
              <a:rPr lang="en-AU" dirty="0" smtClean="0"/>
              <a:t> </a:t>
            </a:r>
            <a:r>
              <a:rPr lang="en-AU" i="1" dirty="0" smtClean="0"/>
              <a:t>possessive.”</a:t>
            </a:r>
          </a:p>
          <a:p>
            <a:pPr>
              <a:buFont typeface="Wingdings" pitchFamily="2" charset="2"/>
              <a:buChar char="§"/>
            </a:pPr>
            <a:r>
              <a:rPr lang="en-AU" i="1" dirty="0" smtClean="0"/>
              <a:t>“When I run over the frightful catalogue of my sins, I cannot believe that I am the same creature whose thoughts were once filled with sublime and transcendent visions of the beauty and the majesty of goodness. But it is even so; the fallen angel becomes a malignant devil. Yet even that enemy of God and man had friends and associates in his desolation; I am alone.”</a:t>
            </a:r>
            <a:endParaRPr lang="en-AU" dirty="0" smtClean="0"/>
          </a:p>
          <a:p>
            <a:pPr>
              <a:buFont typeface="Wingdings" pitchFamily="2" charset="2"/>
              <a:buChar char="§"/>
            </a:pPr>
            <a:endParaRPr lang="en-AU" dirty="0"/>
          </a:p>
        </p:txBody>
      </p:sp>
      <p:sp>
        <p:nvSpPr>
          <p:cNvPr id="5" name="Text Placeholder 4"/>
          <p:cNvSpPr>
            <a:spLocks noGrp="1"/>
          </p:cNvSpPr>
          <p:nvPr>
            <p:ph type="body" sz="quarter" idx="3"/>
          </p:nvPr>
        </p:nvSpPr>
        <p:spPr>
          <a:solidFill>
            <a:schemeClr val="tx2">
              <a:lumMod val="75000"/>
            </a:schemeClr>
          </a:solidFill>
          <a:ln>
            <a:solidFill>
              <a:schemeClr val="tx1"/>
            </a:solidFill>
          </a:ln>
        </p:spPr>
        <p:txBody>
          <a:bodyPr>
            <a:normAutofit/>
          </a:bodyPr>
          <a:lstStyle/>
          <a:p>
            <a:r>
              <a:rPr lang="en-AU" sz="3200" i="1" dirty="0" smtClean="0">
                <a:solidFill>
                  <a:schemeClr val="bg1"/>
                </a:solidFill>
              </a:rPr>
              <a:t>Blade Runner</a:t>
            </a:r>
            <a:endParaRPr lang="en-AU" sz="3200" i="1" dirty="0">
              <a:solidFill>
                <a:schemeClr val="bg1"/>
              </a:solidFill>
            </a:endParaRPr>
          </a:p>
        </p:txBody>
      </p:sp>
      <p:sp>
        <p:nvSpPr>
          <p:cNvPr id="6" name="Content Placeholder 5"/>
          <p:cNvSpPr>
            <a:spLocks noGrp="1"/>
          </p:cNvSpPr>
          <p:nvPr>
            <p:ph sz="quarter" idx="4"/>
          </p:nvPr>
        </p:nvSpPr>
        <p:spPr>
          <a:xfrm>
            <a:off x="4645025" y="2174874"/>
            <a:ext cx="4041775" cy="4350469"/>
          </a:xfrm>
          <a:ln>
            <a:solidFill>
              <a:schemeClr val="tx1"/>
            </a:solidFill>
          </a:ln>
        </p:spPr>
        <p:txBody>
          <a:bodyPr>
            <a:normAutofit fontScale="92500" lnSpcReduction="20000"/>
          </a:bodyPr>
          <a:lstStyle/>
          <a:p>
            <a:pPr>
              <a:buFont typeface="Wingdings" pitchFamily="2" charset="2"/>
              <a:buChar char="§"/>
            </a:pPr>
            <a:r>
              <a:rPr lang="en-AU" dirty="0" smtClean="0"/>
              <a:t>Tyrell: ambitious, blind, ignorant, cruel and lacks compassion.</a:t>
            </a:r>
          </a:p>
          <a:p>
            <a:pPr>
              <a:buFont typeface="Wingdings" pitchFamily="2" charset="2"/>
              <a:buChar char="§"/>
            </a:pPr>
            <a:r>
              <a:rPr lang="en-US" i="1" dirty="0" smtClean="0"/>
              <a:t>"Commerce is our goal here at Tyrell; more human than human is our motto!"</a:t>
            </a:r>
            <a:endParaRPr lang="en-AU" dirty="0" smtClean="0"/>
          </a:p>
          <a:p>
            <a:pPr>
              <a:buFont typeface="Wingdings" pitchFamily="2" charset="2"/>
              <a:buChar char="§"/>
            </a:pPr>
            <a:r>
              <a:rPr lang="en-US" dirty="0" smtClean="0"/>
              <a:t>A remote and god-like individual who resides in the penthouse floor of his corporation.</a:t>
            </a:r>
            <a:endParaRPr lang="en-AU" dirty="0" smtClean="0"/>
          </a:p>
          <a:p>
            <a:pPr>
              <a:buFont typeface="Wingdings" pitchFamily="2" charset="2"/>
              <a:buChar char="§"/>
            </a:pPr>
            <a:r>
              <a:rPr lang="en-US" dirty="0" smtClean="0"/>
              <a:t>Tyrell cannot conceive why replicants would expect to live beyond their predetermined life span of four years.</a:t>
            </a:r>
          </a:p>
          <a:p>
            <a:pPr>
              <a:buNone/>
            </a:pPr>
            <a:endParaRPr lang="en-AU" dirty="0"/>
          </a:p>
        </p:txBody>
      </p:sp>
    </p:spTree>
    <p:extLst>
      <p:ext uri="{BB962C8B-B14F-4D97-AF65-F5344CB8AC3E}">
        <p14:creationId xmlns:p14="http://schemas.microsoft.com/office/powerpoint/2010/main" val="427765621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91264" cy="1143000"/>
          </a:xfrm>
          <a:solidFill>
            <a:schemeClr val="tx1"/>
          </a:solidFill>
          <a:ln>
            <a:solidFill>
              <a:srgbClr val="C00000"/>
            </a:solidFill>
          </a:ln>
        </p:spPr>
        <p:txBody>
          <a:bodyPr>
            <a:normAutofit/>
          </a:bodyPr>
          <a:lstStyle/>
          <a:p>
            <a:r>
              <a:rPr lang="en-AU" sz="6000" b="1" dirty="0" smtClean="0">
                <a:solidFill>
                  <a:schemeClr val="bg1"/>
                </a:solidFill>
              </a:rPr>
              <a:t>The Creations</a:t>
            </a:r>
            <a:endParaRPr lang="en-AU" sz="6000" b="1" dirty="0">
              <a:solidFill>
                <a:schemeClr val="bg1"/>
              </a:solidFill>
            </a:endParaRPr>
          </a:p>
        </p:txBody>
      </p:sp>
      <p:sp>
        <p:nvSpPr>
          <p:cNvPr id="3" name="Content Placeholder 2"/>
          <p:cNvSpPr>
            <a:spLocks noGrp="1"/>
          </p:cNvSpPr>
          <p:nvPr>
            <p:ph idx="1"/>
          </p:nvPr>
        </p:nvSpPr>
        <p:spPr>
          <a:xfrm>
            <a:off x="457200" y="1600200"/>
            <a:ext cx="8291264" cy="4853136"/>
          </a:xfrm>
        </p:spPr>
        <p:txBody>
          <a:bodyPr>
            <a:normAutofit fontScale="92500" lnSpcReduction="20000"/>
          </a:bodyPr>
          <a:lstStyle/>
          <a:p>
            <a:pPr>
              <a:buFont typeface="Wingdings" pitchFamily="2" charset="2"/>
              <a:buChar char="§"/>
            </a:pPr>
            <a:r>
              <a:rPr lang="en-US" dirty="0"/>
              <a:t>The ‘creations’ of this technology in both texts raise many significant moral and ethical </a:t>
            </a:r>
            <a:r>
              <a:rPr lang="en-US" dirty="0" smtClean="0"/>
              <a:t>questions about what it is to be human. </a:t>
            </a:r>
            <a:r>
              <a:rPr lang="en-US" dirty="0"/>
              <a:t>In </a:t>
            </a:r>
            <a:r>
              <a:rPr lang="en-US" i="1" dirty="0"/>
              <a:t>Frankenstein</a:t>
            </a:r>
            <a:r>
              <a:rPr lang="en-US" dirty="0"/>
              <a:t>, the monster is represented sympathetically as being intelligent and sensitive, but his experiences with humanity transform him into a dark creature. In </a:t>
            </a:r>
            <a:r>
              <a:rPr lang="en-US" i="1" dirty="0"/>
              <a:t>Blade Runner</a:t>
            </a:r>
            <a:r>
              <a:rPr lang="en-US" dirty="0"/>
              <a:t>, the opposite occurs as when we first meet the replicants they are cast in the role of villain, yet as the narrative unfolds we develop empathy for their plight. Despite their terrible deeds we realise </a:t>
            </a:r>
            <a:r>
              <a:rPr lang="en-US" dirty="0" smtClean="0"/>
              <a:t>that at times they were more human than their creators.</a:t>
            </a:r>
            <a:endParaRPr lang="en-AU" dirty="0"/>
          </a:p>
          <a:p>
            <a:pPr>
              <a:buNone/>
            </a:pPr>
            <a:endParaRPr lang="en-AU" dirty="0"/>
          </a:p>
        </p:txBody>
      </p:sp>
    </p:spTree>
    <p:extLst>
      <p:ext uri="{BB962C8B-B14F-4D97-AF65-F5344CB8AC3E}">
        <p14:creationId xmlns:p14="http://schemas.microsoft.com/office/powerpoint/2010/main" val="86445273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4536504" cy="864096"/>
          </a:xfrm>
          <a:solidFill>
            <a:schemeClr val="tx1"/>
          </a:solidFill>
          <a:ln>
            <a:solidFill>
              <a:schemeClr val="tx1"/>
            </a:solidFill>
          </a:ln>
        </p:spPr>
        <p:txBody>
          <a:bodyPr>
            <a:normAutofit/>
          </a:bodyPr>
          <a:lstStyle/>
          <a:p>
            <a:r>
              <a:rPr lang="en-AU" sz="4800" b="1" dirty="0" smtClean="0">
                <a:solidFill>
                  <a:schemeClr val="bg1"/>
                </a:solidFill>
              </a:rPr>
              <a:t>The Monster</a:t>
            </a:r>
            <a:endParaRPr lang="en-AU" sz="4800" b="1" dirty="0">
              <a:solidFill>
                <a:schemeClr val="bg1"/>
              </a:solidFill>
            </a:endParaRPr>
          </a:p>
        </p:txBody>
      </p:sp>
      <p:pic>
        <p:nvPicPr>
          <p:cNvPr id="4" name="Content Placeholder 3" descr="frankenstein_shelley_1.gif"/>
          <p:cNvPicPr>
            <a:picLocks noGrp="1" noChangeAspect="1"/>
          </p:cNvPicPr>
          <p:nvPr>
            <p:ph sz="half" idx="1"/>
          </p:nvPr>
        </p:nvPicPr>
        <p:blipFill>
          <a:blip r:embed="rId2" cstate="print"/>
          <a:stretch>
            <a:fillRect/>
          </a:stretch>
        </p:blipFill>
        <p:spPr>
          <a:xfrm>
            <a:off x="4972633" y="0"/>
            <a:ext cx="4171367" cy="6858000"/>
          </a:xfrm>
        </p:spPr>
      </p:pic>
      <p:sp>
        <p:nvSpPr>
          <p:cNvPr id="5" name="Content Placeholder 4"/>
          <p:cNvSpPr>
            <a:spLocks noGrp="1"/>
          </p:cNvSpPr>
          <p:nvPr>
            <p:ph sz="half" idx="2"/>
          </p:nvPr>
        </p:nvSpPr>
        <p:spPr>
          <a:xfrm>
            <a:off x="251520" y="1196752"/>
            <a:ext cx="4608512" cy="5256584"/>
          </a:xfrm>
        </p:spPr>
        <p:txBody>
          <a:bodyPr>
            <a:noAutofit/>
          </a:bodyPr>
          <a:lstStyle/>
          <a:p>
            <a:pPr>
              <a:buFont typeface="Wingdings" pitchFamily="2" charset="2"/>
              <a:buChar char="§"/>
            </a:pPr>
            <a:r>
              <a:rPr lang="en-US" sz="2500" dirty="0" smtClean="0"/>
              <a:t>Shelley creates a monster that is intelligent and sensitive. </a:t>
            </a:r>
          </a:p>
          <a:p>
            <a:pPr>
              <a:buFont typeface="Wingdings" pitchFamily="2" charset="2"/>
              <a:buChar char="§"/>
            </a:pPr>
            <a:r>
              <a:rPr lang="en-US" sz="2500" dirty="0" smtClean="0"/>
              <a:t>Influenced by John Locke’s 17</a:t>
            </a:r>
            <a:r>
              <a:rPr lang="en-US" sz="2500" baseline="30000" dirty="0" smtClean="0"/>
              <a:t>th</a:t>
            </a:r>
            <a:r>
              <a:rPr lang="en-US" sz="2500" dirty="0" smtClean="0"/>
              <a:t> century essays that argued that when individuals are born they are neither good nor evil, but as they grow their attitudes, values and behavior are shaped by their early sensory experiences.</a:t>
            </a:r>
          </a:p>
          <a:p>
            <a:pPr>
              <a:buFont typeface="Wingdings" pitchFamily="2" charset="2"/>
              <a:buChar char="§"/>
            </a:pPr>
            <a:r>
              <a:rPr lang="en-US" sz="2500" dirty="0" smtClean="0"/>
              <a:t>Emerges as Adam but becomes the fallen angel hell-bent on revenge and retribution.</a:t>
            </a:r>
            <a:endParaRPr lang="en-AU" sz="2500" dirty="0"/>
          </a:p>
        </p:txBody>
      </p:sp>
    </p:spTree>
    <p:extLst>
      <p:ext uri="{BB962C8B-B14F-4D97-AF65-F5344CB8AC3E}">
        <p14:creationId xmlns:p14="http://schemas.microsoft.com/office/powerpoint/2010/main" val="396324489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4104456" cy="922114"/>
          </a:xfrm>
          <a:solidFill>
            <a:schemeClr val="tx1"/>
          </a:solidFill>
          <a:ln>
            <a:solidFill>
              <a:schemeClr val="tx1"/>
            </a:solidFill>
          </a:ln>
        </p:spPr>
        <p:txBody>
          <a:bodyPr/>
          <a:lstStyle/>
          <a:p>
            <a:r>
              <a:rPr lang="en-AU" b="1" dirty="0" smtClean="0">
                <a:solidFill>
                  <a:schemeClr val="bg1"/>
                </a:solidFill>
              </a:rPr>
              <a:t>The Monster</a:t>
            </a:r>
            <a:endParaRPr lang="en-AU" b="1" dirty="0">
              <a:solidFill>
                <a:schemeClr val="bg1"/>
              </a:solidFill>
            </a:endParaRPr>
          </a:p>
        </p:txBody>
      </p:sp>
      <p:sp>
        <p:nvSpPr>
          <p:cNvPr id="3" name="Content Placeholder 2"/>
          <p:cNvSpPr>
            <a:spLocks noGrp="1"/>
          </p:cNvSpPr>
          <p:nvPr>
            <p:ph sz="half" idx="1"/>
          </p:nvPr>
        </p:nvSpPr>
        <p:spPr>
          <a:xfrm>
            <a:off x="304800" y="1340768"/>
            <a:ext cx="4051176" cy="5364832"/>
          </a:xfrm>
        </p:spPr>
        <p:txBody>
          <a:bodyPr>
            <a:noAutofit/>
          </a:bodyPr>
          <a:lstStyle/>
          <a:p>
            <a:pPr>
              <a:buFont typeface="Wingdings" pitchFamily="2" charset="2"/>
              <a:buChar char="§"/>
            </a:pPr>
            <a:r>
              <a:rPr lang="en-US" sz="2250" dirty="0" smtClean="0"/>
              <a:t>The monster’s experience of cruel rejection by his creator is tempered by his observations of the kind and virtuous DeLacey family.</a:t>
            </a:r>
          </a:p>
          <a:p>
            <a:pPr>
              <a:buFont typeface="Wingdings" pitchFamily="2" charset="2"/>
              <a:buChar char="§"/>
            </a:pPr>
            <a:r>
              <a:rPr lang="en-AU" sz="2250" i="1" dirty="0" smtClean="0"/>
              <a:t>“But my chief delights were the sight of the flowers, the birds, and all the gay apparel of summer”</a:t>
            </a:r>
            <a:endParaRPr lang="en-US" sz="2250" i="1" dirty="0" smtClean="0"/>
          </a:p>
          <a:p>
            <a:pPr>
              <a:buFont typeface="Wingdings" pitchFamily="2" charset="2"/>
              <a:buChar char="§"/>
            </a:pPr>
            <a:r>
              <a:rPr lang="en-US" sz="2250" dirty="0" smtClean="0"/>
              <a:t>Bible, Plutarch’s </a:t>
            </a:r>
            <a:r>
              <a:rPr lang="en-US" sz="2250" i="1" dirty="0" smtClean="0"/>
              <a:t>Lives of the Noble Romans</a:t>
            </a:r>
            <a:r>
              <a:rPr lang="en-US" sz="2250" dirty="0" smtClean="0"/>
              <a:t> and Goethe’s </a:t>
            </a:r>
            <a:r>
              <a:rPr lang="en-US" sz="2250" i="1" dirty="0" smtClean="0"/>
              <a:t>The Sorrows of Werther</a:t>
            </a:r>
            <a:r>
              <a:rPr lang="en-US" sz="2250" dirty="0" smtClean="0"/>
              <a:t> teach him about the duplicitous nature of humanity.</a:t>
            </a:r>
            <a:endParaRPr lang="en-AU" sz="2250" dirty="0"/>
          </a:p>
        </p:txBody>
      </p:sp>
      <p:pic>
        <p:nvPicPr>
          <p:cNvPr id="37890" name="Picture 2" descr="http://www.3dtotal.com/admin/upload/gallery/big/frankensteins-monster.jpg"/>
          <p:cNvPicPr>
            <a:picLocks noChangeAspect="1" noChangeArrowheads="1"/>
          </p:cNvPicPr>
          <p:nvPr/>
        </p:nvPicPr>
        <p:blipFill>
          <a:blip r:embed="rId2" cstate="print"/>
          <a:srcRect/>
          <a:stretch>
            <a:fillRect/>
          </a:stretch>
        </p:blipFill>
        <p:spPr bwMode="auto">
          <a:xfrm>
            <a:off x="4499993" y="0"/>
            <a:ext cx="4644008" cy="6858000"/>
          </a:xfrm>
          <a:prstGeom prst="rect">
            <a:avLst/>
          </a:prstGeom>
          <a:noFill/>
        </p:spPr>
      </p:pic>
    </p:spTree>
    <p:extLst>
      <p:ext uri="{BB962C8B-B14F-4D97-AF65-F5344CB8AC3E}">
        <p14:creationId xmlns:p14="http://schemas.microsoft.com/office/powerpoint/2010/main" val="25056260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3886200" cy="1143000"/>
          </a:xfrm>
          <a:gradFill>
            <a:gsLst>
              <a:gs pos="0">
                <a:srgbClr val="8488C4"/>
              </a:gs>
              <a:gs pos="53000">
                <a:srgbClr val="D4DEFF"/>
              </a:gs>
              <a:gs pos="83000">
                <a:srgbClr val="D4DEFF"/>
              </a:gs>
              <a:gs pos="100000">
                <a:srgbClr val="96AB94"/>
              </a:gs>
            </a:gsLst>
            <a:lin ang="5400000" scaled="0"/>
          </a:gradFill>
          <a:ln>
            <a:solidFill>
              <a:schemeClr val="tx1"/>
            </a:solidFill>
          </a:ln>
        </p:spPr>
        <p:txBody>
          <a:bodyPr>
            <a:normAutofit/>
          </a:bodyPr>
          <a:lstStyle/>
          <a:p>
            <a:r>
              <a:rPr lang="en-AU" b="1" dirty="0" smtClean="0"/>
              <a:t>Key Ingredients</a:t>
            </a:r>
            <a:endParaRPr lang="en-AU" b="1" dirty="0"/>
          </a:p>
        </p:txBody>
      </p:sp>
      <p:sp>
        <p:nvSpPr>
          <p:cNvPr id="3" name="Content Placeholder 2"/>
          <p:cNvSpPr>
            <a:spLocks noGrp="1"/>
          </p:cNvSpPr>
          <p:nvPr>
            <p:ph idx="1"/>
          </p:nvPr>
        </p:nvSpPr>
        <p:spPr>
          <a:xfrm>
            <a:off x="304800" y="1600200"/>
            <a:ext cx="3886200" cy="4876800"/>
          </a:xfrm>
        </p:spPr>
        <p:txBody>
          <a:bodyPr>
            <a:normAutofit fontScale="92500" lnSpcReduction="10000"/>
          </a:bodyPr>
          <a:lstStyle/>
          <a:p>
            <a:pPr>
              <a:buFont typeface="Wingdings" pitchFamily="2" charset="2"/>
              <a:buChar char="§"/>
            </a:pPr>
            <a:r>
              <a:rPr lang="en-AU" sz="3500" dirty="0" smtClean="0"/>
              <a:t>Focussing on the key concepts and demands of the rubrics</a:t>
            </a:r>
          </a:p>
          <a:p>
            <a:pPr>
              <a:buFont typeface="Wingdings" pitchFamily="2" charset="2"/>
              <a:buChar char="§"/>
            </a:pPr>
            <a:r>
              <a:rPr lang="en-AU" sz="3500" dirty="0" smtClean="0"/>
              <a:t>Notes from the Marking Centre</a:t>
            </a:r>
          </a:p>
          <a:p>
            <a:pPr>
              <a:buFont typeface="Wingdings" pitchFamily="2" charset="2"/>
              <a:buChar char="§"/>
            </a:pPr>
            <a:r>
              <a:rPr lang="en-AU" sz="3500" dirty="0" smtClean="0"/>
              <a:t>Annotated exemplar responses</a:t>
            </a:r>
          </a:p>
          <a:p>
            <a:pPr>
              <a:buFont typeface="Wingdings" pitchFamily="2" charset="2"/>
              <a:buChar char="§"/>
            </a:pPr>
            <a:r>
              <a:rPr lang="en-AU" sz="3500" dirty="0" smtClean="0"/>
              <a:t>Practice, practice, practice….. </a:t>
            </a:r>
          </a:p>
          <a:p>
            <a:pPr>
              <a:buFont typeface="Wingdings" pitchFamily="2" charset="2"/>
              <a:buChar char="§"/>
            </a:pPr>
            <a:endParaRPr lang="en-AU" dirty="0" smtClean="0"/>
          </a:p>
          <a:p>
            <a:pPr>
              <a:buFont typeface="Wingdings" pitchFamily="2" charset="2"/>
              <a:buChar char="§"/>
            </a:pPr>
            <a:endParaRPr lang="en-AU" dirty="0"/>
          </a:p>
        </p:txBody>
      </p:sp>
      <p:pic>
        <p:nvPicPr>
          <p:cNvPr id="4" name="Picture 3" descr="condition_yp_exam.jpg"/>
          <p:cNvPicPr>
            <a:picLocks noChangeAspect="1"/>
          </p:cNvPicPr>
          <p:nvPr/>
        </p:nvPicPr>
        <p:blipFill>
          <a:blip r:embed="rId2" cstate="print"/>
          <a:stretch>
            <a:fillRect/>
          </a:stretch>
        </p:blipFill>
        <p:spPr>
          <a:xfrm>
            <a:off x="4495800" y="0"/>
            <a:ext cx="4648200" cy="3916680"/>
          </a:xfrm>
          <a:prstGeom prst="rect">
            <a:avLst/>
          </a:prstGeom>
        </p:spPr>
      </p:pic>
      <p:pic>
        <p:nvPicPr>
          <p:cNvPr id="1026" name="Picture 2" descr="http://www.abc.net.au/reslib/200708/r171804_646671.jpg"/>
          <p:cNvPicPr>
            <a:picLocks noChangeAspect="1" noChangeArrowheads="1"/>
          </p:cNvPicPr>
          <p:nvPr/>
        </p:nvPicPr>
        <p:blipFill>
          <a:blip r:embed="rId3" cstate="print"/>
          <a:srcRect/>
          <a:stretch>
            <a:fillRect/>
          </a:stretch>
        </p:blipFill>
        <p:spPr bwMode="auto">
          <a:xfrm>
            <a:off x="4484594" y="3886200"/>
            <a:ext cx="4659406" cy="2971800"/>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4638"/>
            <a:ext cx="4248472" cy="922114"/>
          </a:xfrm>
          <a:solidFill>
            <a:schemeClr val="tx2">
              <a:lumMod val="75000"/>
            </a:schemeClr>
          </a:solidFill>
          <a:ln>
            <a:solidFill>
              <a:schemeClr val="tx1"/>
            </a:solidFill>
          </a:ln>
        </p:spPr>
        <p:txBody>
          <a:bodyPr>
            <a:normAutofit/>
          </a:bodyPr>
          <a:lstStyle/>
          <a:p>
            <a:r>
              <a:rPr lang="en-AU" sz="4800" b="1" dirty="0" smtClean="0">
                <a:solidFill>
                  <a:schemeClr val="bg1"/>
                </a:solidFill>
              </a:rPr>
              <a:t>The Monster</a:t>
            </a:r>
            <a:endParaRPr lang="en-AU" sz="4800" b="1" dirty="0">
              <a:solidFill>
                <a:schemeClr val="bg1"/>
              </a:solidFill>
            </a:endParaRPr>
          </a:p>
        </p:txBody>
      </p:sp>
      <p:sp>
        <p:nvSpPr>
          <p:cNvPr id="3" name="Content Placeholder 2"/>
          <p:cNvSpPr>
            <a:spLocks noGrp="1"/>
          </p:cNvSpPr>
          <p:nvPr>
            <p:ph sz="half" idx="1"/>
          </p:nvPr>
        </p:nvSpPr>
        <p:spPr>
          <a:xfrm>
            <a:off x="323528" y="1268760"/>
            <a:ext cx="4392488" cy="4968552"/>
          </a:xfrm>
        </p:spPr>
        <p:txBody>
          <a:bodyPr>
            <a:normAutofit fontScale="25000" lnSpcReduction="20000"/>
          </a:bodyPr>
          <a:lstStyle/>
          <a:p>
            <a:pPr>
              <a:buFont typeface="Wingdings" pitchFamily="2" charset="2"/>
              <a:buChar char="§"/>
            </a:pPr>
            <a:r>
              <a:rPr lang="en-US" sz="9200" dirty="0" smtClean="0"/>
              <a:t>He is the archetypal outsider devoid of family and love, and doomed to be forever rejected and alone. - </a:t>
            </a:r>
            <a:r>
              <a:rPr lang="en-AU" sz="9200" i="1" dirty="0" smtClean="0"/>
              <a:t>“No father had watched my infant days, no mother blessed me with smiles and kisses” - </a:t>
            </a:r>
            <a:r>
              <a:rPr lang="en-AU" sz="9200" dirty="0" smtClean="0"/>
              <a:t>essay “Of Human Virtue” written in the 18th century by Godwin.</a:t>
            </a:r>
            <a:endParaRPr lang="en-US" sz="9200" i="1" dirty="0" smtClean="0"/>
          </a:p>
          <a:p>
            <a:pPr>
              <a:buFont typeface="Wingdings" pitchFamily="2" charset="2"/>
              <a:buChar char="§"/>
            </a:pPr>
            <a:r>
              <a:rPr lang="en-US" sz="9200" dirty="0" smtClean="0"/>
              <a:t>This instigates self-loathing and a rejection of good, and an embracement of revenge and evil. </a:t>
            </a:r>
          </a:p>
          <a:p>
            <a:pPr>
              <a:buFont typeface="Wingdings" pitchFamily="2" charset="2"/>
              <a:buChar char="§"/>
            </a:pPr>
            <a:r>
              <a:rPr lang="en-US" sz="9200" dirty="0" smtClean="0"/>
              <a:t>He is last seen by the explorer Robert Walton heading north like Deckard and Rachel </a:t>
            </a:r>
            <a:r>
              <a:rPr lang="en-US" sz="9200" i="1" dirty="0" smtClean="0"/>
              <a:t>“borne away by the waves, and lost in darkness and distance”.</a:t>
            </a:r>
            <a:endParaRPr lang="en-AU" sz="9200" i="1" dirty="0" smtClean="0"/>
          </a:p>
          <a:p>
            <a:pPr marL="514350" indent="-514350">
              <a:buFont typeface="Wingdings" pitchFamily="2" charset="2"/>
              <a:buChar char="§"/>
            </a:pPr>
            <a:endParaRPr lang="en-AU" dirty="0"/>
          </a:p>
        </p:txBody>
      </p:sp>
      <p:pic>
        <p:nvPicPr>
          <p:cNvPr id="36866" name="Picture 2" descr="http://www.drawingboard.org/files/frankies_monster_djcox_179.jpg"/>
          <p:cNvPicPr>
            <a:picLocks noChangeAspect="1" noChangeArrowheads="1"/>
          </p:cNvPicPr>
          <p:nvPr/>
        </p:nvPicPr>
        <p:blipFill>
          <a:blip r:embed="rId2" cstate="print"/>
          <a:srcRect/>
          <a:stretch>
            <a:fillRect/>
          </a:stretch>
        </p:blipFill>
        <p:spPr bwMode="auto">
          <a:xfrm>
            <a:off x="4911697" y="0"/>
            <a:ext cx="4232303" cy="6858000"/>
          </a:xfrm>
          <a:prstGeom prst="rect">
            <a:avLst/>
          </a:prstGeom>
          <a:noFill/>
        </p:spPr>
      </p:pic>
    </p:spTree>
    <p:extLst>
      <p:ext uri="{BB962C8B-B14F-4D97-AF65-F5344CB8AC3E}">
        <p14:creationId xmlns:p14="http://schemas.microsoft.com/office/powerpoint/2010/main" val="111642042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4114800" cy="936104"/>
          </a:xfrm>
          <a:solidFill>
            <a:srgbClr val="339966"/>
          </a:solidFill>
          <a:ln>
            <a:solidFill>
              <a:schemeClr val="tx1"/>
            </a:solidFill>
          </a:ln>
        </p:spPr>
        <p:txBody>
          <a:bodyPr/>
          <a:lstStyle/>
          <a:p>
            <a:r>
              <a:rPr lang="en-AU" b="1" dirty="0" smtClean="0">
                <a:solidFill>
                  <a:schemeClr val="bg1"/>
                </a:solidFill>
              </a:rPr>
              <a:t>Robert Walton</a:t>
            </a:r>
            <a:endParaRPr lang="en-AU" b="1" dirty="0">
              <a:solidFill>
                <a:schemeClr val="bg1"/>
              </a:solidFill>
            </a:endParaRPr>
          </a:p>
        </p:txBody>
      </p:sp>
      <p:sp>
        <p:nvSpPr>
          <p:cNvPr id="3" name="Content Placeholder 2"/>
          <p:cNvSpPr>
            <a:spLocks noGrp="1"/>
          </p:cNvSpPr>
          <p:nvPr>
            <p:ph sz="half" idx="1"/>
          </p:nvPr>
        </p:nvSpPr>
        <p:spPr>
          <a:xfrm>
            <a:off x="395536" y="1268760"/>
            <a:ext cx="3960440" cy="5328592"/>
          </a:xfrm>
        </p:spPr>
        <p:txBody>
          <a:bodyPr>
            <a:normAutofit fontScale="70000" lnSpcReduction="20000"/>
          </a:bodyPr>
          <a:lstStyle/>
          <a:p>
            <a:pPr>
              <a:buFont typeface="Wingdings" pitchFamily="2" charset="2"/>
              <a:buChar char="§"/>
            </a:pPr>
            <a:r>
              <a:rPr lang="en-AU" sz="3300" dirty="0" smtClean="0"/>
              <a:t>Like Deckard, a narrator and a foil for Frankenstein.</a:t>
            </a:r>
          </a:p>
          <a:p>
            <a:pPr>
              <a:buFont typeface="Wingdings" pitchFamily="2" charset="2"/>
              <a:buChar char="§"/>
            </a:pPr>
            <a:r>
              <a:rPr lang="en-AU" sz="3300" dirty="0" smtClean="0"/>
              <a:t>Explores the treacherous North Pole and find an Arctic passage to connect the Atlantic and Pacific Oceans.</a:t>
            </a:r>
          </a:p>
          <a:p>
            <a:pPr>
              <a:buFont typeface="Wingdings" pitchFamily="2" charset="2"/>
              <a:buChar char="§"/>
            </a:pPr>
            <a:r>
              <a:rPr lang="en-AU" sz="3300" dirty="0" smtClean="0"/>
              <a:t>Raw, blind ambition and hubris prompts Frankenstein to relay his tale of woe and confront Walton with his flaws.</a:t>
            </a:r>
          </a:p>
          <a:p>
            <a:pPr>
              <a:buFont typeface="Wingdings" pitchFamily="2" charset="2"/>
              <a:buChar char="§"/>
            </a:pPr>
            <a:r>
              <a:rPr lang="en-AU" sz="3300" dirty="0" smtClean="0"/>
              <a:t>He is pursuing that </a:t>
            </a:r>
            <a:r>
              <a:rPr lang="en-AU" sz="3300" i="1" dirty="0" smtClean="0"/>
              <a:t>“country of eternal light”— </a:t>
            </a:r>
            <a:r>
              <a:rPr lang="en-AU" sz="3300" dirty="0" smtClean="0"/>
              <a:t>unknown and illusive knowledge</a:t>
            </a:r>
          </a:p>
          <a:p>
            <a:pPr>
              <a:buFont typeface="Wingdings" pitchFamily="2" charset="2"/>
              <a:buChar char="§"/>
            </a:pPr>
            <a:r>
              <a:rPr lang="en-AU" sz="3300" i="1" dirty="0" smtClean="0"/>
              <a:t>"How gladly would I sacrifice.”</a:t>
            </a:r>
          </a:p>
          <a:p>
            <a:pPr>
              <a:buFont typeface="Wingdings" pitchFamily="2" charset="2"/>
              <a:buChar char="§"/>
            </a:pPr>
            <a:endParaRPr lang="en-AU" dirty="0" smtClean="0"/>
          </a:p>
          <a:p>
            <a:pPr>
              <a:buFont typeface="Wingdings" pitchFamily="2" charset="2"/>
              <a:buChar char="§"/>
            </a:pPr>
            <a:endParaRPr lang="en-AU" dirty="0"/>
          </a:p>
        </p:txBody>
      </p:sp>
      <p:pic>
        <p:nvPicPr>
          <p:cNvPr id="5" name="Content Placeholder 4" descr="automatas-frankenstein-mortal-toys.jpg"/>
          <p:cNvPicPr>
            <a:picLocks noGrp="1" noChangeAspect="1"/>
          </p:cNvPicPr>
          <p:nvPr>
            <p:ph sz="half" idx="2"/>
          </p:nvPr>
        </p:nvPicPr>
        <p:blipFill>
          <a:blip r:embed="rId2" cstate="print"/>
          <a:stretch>
            <a:fillRect/>
          </a:stretch>
        </p:blipFill>
        <p:spPr>
          <a:xfrm>
            <a:off x="4670747" y="0"/>
            <a:ext cx="4473253" cy="6858000"/>
          </a:xfrm>
        </p:spPr>
      </p:pic>
    </p:spTree>
    <p:extLst>
      <p:ext uri="{BB962C8B-B14F-4D97-AF65-F5344CB8AC3E}">
        <p14:creationId xmlns:p14="http://schemas.microsoft.com/office/powerpoint/2010/main" val="29014685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4186808" cy="1066130"/>
          </a:xfrm>
          <a:solidFill>
            <a:schemeClr val="tx1"/>
          </a:solidFill>
          <a:ln>
            <a:solidFill>
              <a:schemeClr val="tx1"/>
            </a:solidFill>
          </a:ln>
        </p:spPr>
        <p:txBody>
          <a:bodyPr>
            <a:normAutofit/>
          </a:bodyPr>
          <a:lstStyle/>
          <a:p>
            <a:r>
              <a:rPr lang="en-AU" sz="4800" b="1" dirty="0" smtClean="0">
                <a:solidFill>
                  <a:schemeClr val="bg1"/>
                </a:solidFill>
              </a:rPr>
              <a:t>Roy Batty</a:t>
            </a:r>
            <a:endParaRPr lang="en-AU" sz="4800" b="1" dirty="0">
              <a:solidFill>
                <a:schemeClr val="bg1"/>
              </a:solidFill>
            </a:endParaRPr>
          </a:p>
        </p:txBody>
      </p:sp>
      <p:sp>
        <p:nvSpPr>
          <p:cNvPr id="3" name="Content Placeholder 2"/>
          <p:cNvSpPr>
            <a:spLocks noGrp="1"/>
          </p:cNvSpPr>
          <p:nvPr>
            <p:ph sz="half" idx="1"/>
          </p:nvPr>
        </p:nvSpPr>
        <p:spPr>
          <a:xfrm>
            <a:off x="457200" y="1412776"/>
            <a:ext cx="4114800" cy="5040560"/>
          </a:xfrm>
        </p:spPr>
        <p:txBody>
          <a:bodyPr>
            <a:normAutofit fontScale="85000" lnSpcReduction="20000"/>
          </a:bodyPr>
          <a:lstStyle/>
          <a:p>
            <a:pPr>
              <a:buFont typeface="Wingdings" pitchFamily="2" charset="2"/>
              <a:buChar char="§"/>
            </a:pPr>
            <a:r>
              <a:rPr lang="en-AU" i="1" dirty="0" smtClean="0"/>
              <a:t>‘All he wanted were the same answers any of us want …’</a:t>
            </a:r>
          </a:p>
          <a:p>
            <a:pPr>
              <a:buFont typeface="Wingdings" pitchFamily="2" charset="2"/>
              <a:buChar char="§"/>
            </a:pPr>
            <a:r>
              <a:rPr lang="en-US" dirty="0" smtClean="0"/>
              <a:t>Deckard sees that Roy experiences the same doubts and worries, loves and mysteries, as his own.</a:t>
            </a:r>
          </a:p>
          <a:p>
            <a:pPr>
              <a:buFont typeface="Wingdings" pitchFamily="2" charset="2"/>
              <a:buChar char="§"/>
            </a:pPr>
            <a:r>
              <a:rPr lang="en-US" dirty="0" smtClean="0"/>
              <a:t>Endowed with strength and intelligence</a:t>
            </a:r>
          </a:p>
          <a:p>
            <a:pPr>
              <a:buFont typeface="Wingdings" pitchFamily="2" charset="2"/>
              <a:buChar char="§"/>
            </a:pPr>
            <a:r>
              <a:rPr lang="en-US" dirty="0" smtClean="0"/>
              <a:t>We acknowledge or deny humanity in the attitude we adopt towards the ‘other’.</a:t>
            </a:r>
          </a:p>
          <a:p>
            <a:pPr>
              <a:buFont typeface="Wingdings" pitchFamily="2" charset="2"/>
              <a:buChar char="§"/>
            </a:pPr>
            <a:r>
              <a:rPr lang="en-AU" dirty="0" smtClean="0"/>
              <a:t>By living longer Roy hopes to become more human, by dying he becomes human. </a:t>
            </a:r>
          </a:p>
          <a:p>
            <a:pPr>
              <a:buFont typeface="Wingdings" pitchFamily="2" charset="2"/>
              <a:buChar char="§"/>
            </a:pPr>
            <a:endParaRPr lang="en-AU" dirty="0" smtClean="0"/>
          </a:p>
          <a:p>
            <a:pPr>
              <a:buFont typeface="Wingdings" pitchFamily="2" charset="2"/>
              <a:buChar char="§"/>
            </a:pPr>
            <a:endParaRPr lang="en-AU" i="1" dirty="0"/>
          </a:p>
        </p:txBody>
      </p:sp>
      <p:pic>
        <p:nvPicPr>
          <p:cNvPr id="38914" name="Picture 2" descr="http://www.brmovie.com/Images/Characters/Roy_Batty/roy_batty_tattoo.jpg"/>
          <p:cNvPicPr>
            <a:picLocks noChangeAspect="1" noChangeArrowheads="1"/>
          </p:cNvPicPr>
          <p:nvPr/>
        </p:nvPicPr>
        <p:blipFill>
          <a:blip r:embed="rId2" cstate="print"/>
          <a:srcRect/>
          <a:stretch>
            <a:fillRect/>
          </a:stretch>
        </p:blipFill>
        <p:spPr bwMode="auto">
          <a:xfrm>
            <a:off x="4802089" y="0"/>
            <a:ext cx="4341911" cy="6858000"/>
          </a:xfrm>
          <a:prstGeom prst="rect">
            <a:avLst/>
          </a:prstGeom>
          <a:noFill/>
        </p:spPr>
      </p:pic>
    </p:spTree>
    <p:extLst>
      <p:ext uri="{BB962C8B-B14F-4D97-AF65-F5344CB8AC3E}">
        <p14:creationId xmlns:p14="http://schemas.microsoft.com/office/powerpoint/2010/main" val="17752493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850106"/>
          </a:xfrm>
          <a:solidFill>
            <a:schemeClr val="tx1"/>
          </a:solidFill>
          <a:ln>
            <a:solidFill>
              <a:schemeClr val="tx1"/>
            </a:solidFill>
          </a:ln>
        </p:spPr>
        <p:txBody>
          <a:bodyPr>
            <a:noAutofit/>
          </a:bodyPr>
          <a:lstStyle/>
          <a:p>
            <a:r>
              <a:rPr lang="en-AU" sz="5400" b="1" dirty="0" smtClean="0">
                <a:solidFill>
                  <a:schemeClr val="bg1"/>
                </a:solidFill>
              </a:rPr>
              <a:t>Roy Batty</a:t>
            </a:r>
            <a:endParaRPr lang="en-AU" sz="5400" b="1" dirty="0">
              <a:solidFill>
                <a:schemeClr val="bg1"/>
              </a:solidFill>
            </a:endParaRPr>
          </a:p>
        </p:txBody>
      </p:sp>
      <p:sp>
        <p:nvSpPr>
          <p:cNvPr id="3" name="Content Placeholder 2"/>
          <p:cNvSpPr>
            <a:spLocks noGrp="1"/>
          </p:cNvSpPr>
          <p:nvPr>
            <p:ph sz="half" idx="1"/>
          </p:nvPr>
        </p:nvSpPr>
        <p:spPr>
          <a:xfrm>
            <a:off x="457200" y="1268760"/>
            <a:ext cx="4114800" cy="5256584"/>
          </a:xfrm>
        </p:spPr>
        <p:txBody>
          <a:bodyPr>
            <a:normAutofit fontScale="70000" lnSpcReduction="20000"/>
          </a:bodyPr>
          <a:lstStyle/>
          <a:p>
            <a:pPr>
              <a:buFont typeface="Wingdings" pitchFamily="2" charset="2"/>
              <a:buChar char="§"/>
            </a:pPr>
            <a:r>
              <a:rPr lang="en-AU" sz="3100" dirty="0" smtClean="0"/>
              <a:t>Sense of self preservation, love for Pris and the seeking out of Tyrell [his father] are all demonstrative of his humanity.</a:t>
            </a:r>
          </a:p>
          <a:p>
            <a:pPr>
              <a:buFont typeface="Wingdings" pitchFamily="2" charset="2"/>
              <a:buChar char="§"/>
            </a:pPr>
            <a:r>
              <a:rPr lang="en-AU" sz="3100" dirty="0" smtClean="0"/>
              <a:t>At the end of his life Roy displays the most enlightened and transcendent of all human emotions, compassion and integrity.</a:t>
            </a:r>
          </a:p>
          <a:p>
            <a:pPr>
              <a:buFont typeface="Wingdings" pitchFamily="2" charset="2"/>
              <a:buChar char="§"/>
            </a:pPr>
            <a:r>
              <a:rPr lang="en-AU" sz="3100" dirty="0" smtClean="0"/>
              <a:t>Like a Christ-like figure, Batty dies for the sins of humanity and the sin of being human - </a:t>
            </a:r>
            <a:r>
              <a:rPr lang="en-US" sz="3100" dirty="0" smtClean="0"/>
              <a:t>hands an eloquent and moving soliloquy before he dies:</a:t>
            </a:r>
            <a:endParaRPr lang="en-AU" sz="3100" dirty="0" smtClean="0"/>
          </a:p>
          <a:p>
            <a:pPr>
              <a:buNone/>
            </a:pPr>
            <a:r>
              <a:rPr lang="en-US" sz="3100" dirty="0" smtClean="0"/>
              <a:t>	</a:t>
            </a:r>
            <a:r>
              <a:rPr lang="en-US" sz="3100" i="1" dirty="0" smtClean="0"/>
              <a:t>“I’ve seen things you people wouldn’t believe…All those moments will be lost in time like tears in rain. Time to die.”</a:t>
            </a:r>
            <a:endParaRPr lang="en-AU" sz="3100" i="1" dirty="0" smtClean="0"/>
          </a:p>
          <a:p>
            <a:pPr>
              <a:buNone/>
            </a:pPr>
            <a:endParaRPr lang="en-AU" dirty="0"/>
          </a:p>
        </p:txBody>
      </p:sp>
      <p:pic>
        <p:nvPicPr>
          <p:cNvPr id="5" name="Picture 4" descr="bladerunner4.jpg"/>
          <p:cNvPicPr>
            <a:picLocks noChangeAspect="1"/>
          </p:cNvPicPr>
          <p:nvPr/>
        </p:nvPicPr>
        <p:blipFill>
          <a:blip r:embed="rId2" cstate="print"/>
          <a:stretch>
            <a:fillRect/>
          </a:stretch>
        </p:blipFill>
        <p:spPr>
          <a:xfrm>
            <a:off x="4835594" y="0"/>
            <a:ext cx="4308406" cy="6858000"/>
          </a:xfrm>
          <a:prstGeom prst="rect">
            <a:avLst/>
          </a:prstGeom>
        </p:spPr>
      </p:pic>
    </p:spTree>
    <p:extLst>
      <p:ext uri="{BB962C8B-B14F-4D97-AF65-F5344CB8AC3E}">
        <p14:creationId xmlns:p14="http://schemas.microsoft.com/office/powerpoint/2010/main" val="65513006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994122"/>
          </a:xfrm>
          <a:solidFill>
            <a:schemeClr val="tx1"/>
          </a:solidFill>
          <a:ln>
            <a:solidFill>
              <a:schemeClr val="tx1"/>
            </a:solidFill>
          </a:ln>
        </p:spPr>
        <p:txBody>
          <a:bodyPr>
            <a:normAutofit/>
          </a:bodyPr>
          <a:lstStyle/>
          <a:p>
            <a:r>
              <a:rPr lang="en-AU" sz="5400" b="1" dirty="0" smtClean="0">
                <a:solidFill>
                  <a:schemeClr val="bg1"/>
                </a:solidFill>
              </a:rPr>
              <a:t>Deckard</a:t>
            </a:r>
            <a:endParaRPr lang="en-AU" sz="5400" b="1" dirty="0">
              <a:solidFill>
                <a:schemeClr val="bg1"/>
              </a:solidFill>
            </a:endParaRPr>
          </a:p>
        </p:txBody>
      </p:sp>
      <p:sp>
        <p:nvSpPr>
          <p:cNvPr id="3" name="Content Placeholder 2"/>
          <p:cNvSpPr>
            <a:spLocks noGrp="1"/>
          </p:cNvSpPr>
          <p:nvPr>
            <p:ph sz="half" idx="1"/>
          </p:nvPr>
        </p:nvSpPr>
        <p:spPr>
          <a:xfrm>
            <a:off x="457200" y="1412776"/>
            <a:ext cx="4038600" cy="5040560"/>
          </a:xfrm>
        </p:spPr>
        <p:txBody>
          <a:bodyPr>
            <a:normAutofit fontScale="70000" lnSpcReduction="20000"/>
          </a:bodyPr>
          <a:lstStyle/>
          <a:p>
            <a:pPr>
              <a:buFont typeface="Wingdings" pitchFamily="2" charset="2"/>
              <a:buChar char="§"/>
            </a:pPr>
            <a:r>
              <a:rPr lang="en-AU" sz="3000" dirty="0" smtClean="0"/>
              <a:t>Deckard has lost his humanity – too much killing and no relationships</a:t>
            </a:r>
          </a:p>
          <a:p>
            <a:pPr>
              <a:buFont typeface="Wingdings" pitchFamily="2" charset="2"/>
              <a:buChar char="§"/>
            </a:pPr>
            <a:r>
              <a:rPr lang="en-AU" sz="3000" dirty="0" smtClean="0"/>
              <a:t>Cold, calculating, ruthless and suspicious</a:t>
            </a:r>
          </a:p>
          <a:p>
            <a:pPr>
              <a:buFont typeface="Wingdings" pitchFamily="2" charset="2"/>
              <a:buChar char="§"/>
            </a:pPr>
            <a:r>
              <a:rPr lang="en-AU" sz="3000" dirty="0" smtClean="0"/>
              <a:t>Roy and Rachel teach him what it means to be human.</a:t>
            </a:r>
          </a:p>
          <a:p>
            <a:pPr>
              <a:buFont typeface="Wingdings" pitchFamily="2" charset="2"/>
              <a:buChar char="§"/>
            </a:pPr>
            <a:r>
              <a:rPr lang="en-US" sz="3000" dirty="0" smtClean="0"/>
              <a:t>Deckard is changed by Roy’s selfless act and his stoic acceptance of his death: </a:t>
            </a:r>
            <a:r>
              <a:rPr lang="en-AU" sz="3000" i="1" dirty="0" smtClean="0"/>
              <a:t>“</a:t>
            </a:r>
            <a:r>
              <a:rPr lang="en-US" sz="3000" i="1" dirty="0" smtClean="0"/>
              <a:t>Maybe in those last moments, he loved life more than he had before. Not just his life, anybody’s life, my life.”  </a:t>
            </a:r>
            <a:endParaRPr lang="en-AU" sz="3000" i="1" dirty="0" smtClean="0"/>
          </a:p>
          <a:p>
            <a:pPr>
              <a:buFont typeface="Wingdings" pitchFamily="2" charset="2"/>
              <a:buChar char="§"/>
            </a:pPr>
            <a:r>
              <a:rPr lang="en-US" sz="3000" dirty="0" smtClean="0"/>
              <a:t>Deckard acknowledges that the replicants are just as human, if not more human, than their masters.</a:t>
            </a:r>
            <a:endParaRPr lang="en-AU" sz="3000" dirty="0" smtClean="0"/>
          </a:p>
          <a:p>
            <a:pPr>
              <a:buFont typeface="Wingdings" pitchFamily="2" charset="2"/>
              <a:buChar char="§"/>
            </a:pPr>
            <a:endParaRPr lang="en-AU" dirty="0"/>
          </a:p>
        </p:txBody>
      </p:sp>
      <p:pic>
        <p:nvPicPr>
          <p:cNvPr id="5" name="Picture 4" descr="20080108_bladerunner.jpg"/>
          <p:cNvPicPr>
            <a:picLocks noChangeAspect="1"/>
          </p:cNvPicPr>
          <p:nvPr/>
        </p:nvPicPr>
        <p:blipFill>
          <a:blip r:embed="rId2" cstate="print"/>
          <a:stretch>
            <a:fillRect/>
          </a:stretch>
        </p:blipFill>
        <p:spPr>
          <a:xfrm>
            <a:off x="4788024" y="0"/>
            <a:ext cx="4283968" cy="2924944"/>
          </a:xfrm>
          <a:prstGeom prst="rect">
            <a:avLst/>
          </a:prstGeom>
        </p:spPr>
      </p:pic>
      <p:pic>
        <p:nvPicPr>
          <p:cNvPr id="6" name="Picture 5" descr="blade-runner-2.jpg"/>
          <p:cNvPicPr>
            <a:picLocks noChangeAspect="1"/>
          </p:cNvPicPr>
          <p:nvPr/>
        </p:nvPicPr>
        <p:blipFill>
          <a:blip r:embed="rId3" cstate="print"/>
          <a:stretch>
            <a:fillRect/>
          </a:stretch>
        </p:blipFill>
        <p:spPr>
          <a:xfrm>
            <a:off x="4794228" y="2564904"/>
            <a:ext cx="4349772" cy="4293097"/>
          </a:xfrm>
          <a:prstGeom prst="rect">
            <a:avLst/>
          </a:prstGeom>
        </p:spPr>
      </p:pic>
    </p:spTree>
    <p:extLst>
      <p:ext uri="{BB962C8B-B14F-4D97-AF65-F5344CB8AC3E}">
        <p14:creationId xmlns:p14="http://schemas.microsoft.com/office/powerpoint/2010/main" val="17635966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261" y="-6215"/>
            <a:ext cx="9144000" cy="1470025"/>
          </a:xfrm>
        </p:spPr>
        <p:txBody>
          <a:bodyPr>
            <a:noAutofit/>
          </a:bodyPr>
          <a:lstStyle/>
          <a:p>
            <a:r>
              <a:rPr lang="en-AU" sz="8000" b="1" dirty="0" smtClean="0"/>
              <a:t>Distinctively Visual</a:t>
            </a:r>
            <a:endParaRPr lang="en-AU" sz="8000" b="1" dirty="0"/>
          </a:p>
        </p:txBody>
      </p:sp>
      <p:sp>
        <p:nvSpPr>
          <p:cNvPr id="3" name="Subtitle 2"/>
          <p:cNvSpPr>
            <a:spLocks noGrp="1"/>
          </p:cNvSpPr>
          <p:nvPr>
            <p:ph type="subTitle" idx="1"/>
          </p:nvPr>
        </p:nvSpPr>
        <p:spPr>
          <a:xfrm>
            <a:off x="3092" y="6091064"/>
            <a:ext cx="9252520" cy="766936"/>
          </a:xfrm>
        </p:spPr>
        <p:txBody>
          <a:bodyPr/>
          <a:lstStyle/>
          <a:p>
            <a:r>
              <a:rPr lang="en-AU" sz="2800" b="1" dirty="0" smtClean="0">
                <a:solidFill>
                  <a:schemeClr val="tx1"/>
                </a:solidFill>
              </a:rPr>
              <a:t>Henry Lawson’s short stories and related texts</a:t>
            </a:r>
          </a:p>
          <a:p>
            <a:endParaRPr lang="en-AU" dirty="0"/>
          </a:p>
        </p:txBody>
      </p:sp>
    </p:spTree>
    <p:extLst>
      <p:ext uri="{BB962C8B-B14F-4D97-AF65-F5344CB8AC3E}">
        <p14:creationId xmlns:p14="http://schemas.microsoft.com/office/powerpoint/2010/main" val="27610512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970784" cy="1143000"/>
          </a:xfrm>
          <a:gradFill>
            <a:gsLst>
              <a:gs pos="0">
                <a:srgbClr val="D6B19C"/>
              </a:gs>
              <a:gs pos="30000">
                <a:srgbClr val="D49E6C"/>
              </a:gs>
              <a:gs pos="70000">
                <a:srgbClr val="A65528"/>
              </a:gs>
              <a:gs pos="100000">
                <a:srgbClr val="663012"/>
              </a:gs>
            </a:gsLst>
            <a:lin ang="5400000" scaled="0"/>
          </a:gradFill>
          <a:ln>
            <a:solidFill>
              <a:schemeClr val="tx1"/>
            </a:solidFill>
          </a:ln>
        </p:spPr>
        <p:txBody>
          <a:bodyPr>
            <a:normAutofit/>
          </a:bodyPr>
          <a:lstStyle/>
          <a:p>
            <a:r>
              <a:rPr lang="en-AU" sz="6000" b="1" dirty="0" smtClean="0"/>
              <a:t>Landscape</a:t>
            </a:r>
            <a:endParaRPr lang="en-AU" sz="6000" b="1" dirty="0"/>
          </a:p>
        </p:txBody>
      </p:sp>
      <p:sp>
        <p:nvSpPr>
          <p:cNvPr id="3" name="Content Placeholder 2"/>
          <p:cNvSpPr>
            <a:spLocks noGrp="1"/>
          </p:cNvSpPr>
          <p:nvPr>
            <p:ph idx="1"/>
          </p:nvPr>
        </p:nvSpPr>
        <p:spPr>
          <a:xfrm>
            <a:off x="457200" y="1600200"/>
            <a:ext cx="4042792" cy="4997152"/>
          </a:xfrm>
        </p:spPr>
        <p:txBody>
          <a:bodyPr>
            <a:normAutofit lnSpcReduction="10000"/>
          </a:bodyPr>
          <a:lstStyle/>
          <a:p>
            <a:pPr>
              <a:buFont typeface="Wingdings" pitchFamily="2" charset="2"/>
              <a:buChar char="§"/>
            </a:pPr>
            <a:r>
              <a:rPr lang="en-AU" sz="4400" dirty="0" smtClean="0"/>
              <a:t>Harsh, vast and dry</a:t>
            </a:r>
          </a:p>
          <a:p>
            <a:pPr>
              <a:buFont typeface="Wingdings" pitchFamily="2" charset="2"/>
              <a:buChar char="§"/>
            </a:pPr>
            <a:r>
              <a:rPr lang="en-AU" sz="4400" dirty="0" smtClean="0"/>
              <a:t>Isolated and dangerous</a:t>
            </a:r>
          </a:p>
          <a:p>
            <a:pPr>
              <a:buFont typeface="Wingdings" pitchFamily="2" charset="2"/>
              <a:buChar char="§"/>
            </a:pPr>
            <a:r>
              <a:rPr lang="en-AU" sz="4400" dirty="0" smtClean="0"/>
              <a:t>Water offering life and renewal</a:t>
            </a:r>
            <a:endParaRPr lang="en-AU" sz="4400" dirty="0"/>
          </a:p>
        </p:txBody>
      </p:sp>
      <p:pic>
        <p:nvPicPr>
          <p:cNvPr id="1026" name="Picture 2" descr="http://www.smh.com.au/ffximage/2006/09/29/hungerford_wideweb__470x31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8229" y="0"/>
            <a:ext cx="4476750" cy="37170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ih0.redbubble.net/work.3061038.4.flat,550x550,075,f.margaret-river-western-australi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229" y="3704983"/>
            <a:ext cx="4476749" cy="3163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36950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4474840" cy="1143000"/>
          </a:xfrm>
          <a:solidFill>
            <a:srgbClr val="FFFF00"/>
          </a:solidFill>
          <a:ln>
            <a:solidFill>
              <a:schemeClr val="tx1"/>
            </a:solidFill>
          </a:ln>
        </p:spPr>
        <p:txBody>
          <a:bodyPr>
            <a:normAutofit/>
          </a:bodyPr>
          <a:lstStyle/>
          <a:p>
            <a:r>
              <a:rPr lang="en-AU" sz="5400" b="1" i="1" dirty="0" smtClean="0"/>
              <a:t>By the River</a:t>
            </a:r>
            <a:endParaRPr lang="en-AU" sz="5400" b="1" i="1" dirty="0"/>
          </a:p>
        </p:txBody>
      </p:sp>
      <p:sp>
        <p:nvSpPr>
          <p:cNvPr id="3" name="Content Placeholder 2"/>
          <p:cNvSpPr>
            <a:spLocks noGrp="1"/>
          </p:cNvSpPr>
          <p:nvPr>
            <p:ph idx="1"/>
          </p:nvPr>
        </p:nvSpPr>
        <p:spPr>
          <a:xfrm>
            <a:off x="251520" y="1484784"/>
            <a:ext cx="4608512" cy="5112568"/>
          </a:xfrm>
        </p:spPr>
        <p:txBody>
          <a:bodyPr>
            <a:noAutofit/>
          </a:bodyPr>
          <a:lstStyle/>
          <a:p>
            <a:pPr>
              <a:buFont typeface="Wingdings" pitchFamily="2" charset="2"/>
              <a:buChar char="§"/>
            </a:pPr>
            <a:r>
              <a:rPr lang="en-AU" sz="3100" dirty="0" smtClean="0"/>
              <a:t>Steven Herrick’s verse novel</a:t>
            </a:r>
          </a:p>
          <a:p>
            <a:pPr>
              <a:buFont typeface="Wingdings" pitchFamily="2" charset="2"/>
              <a:buChar char="§"/>
            </a:pPr>
            <a:r>
              <a:rPr lang="en-AU" sz="3100" i="1" dirty="0"/>
              <a:t>Brown</a:t>
            </a:r>
            <a:br>
              <a:rPr lang="en-AU" sz="3100" i="1" dirty="0"/>
            </a:br>
            <a:r>
              <a:rPr lang="en-AU" sz="3100" i="1" dirty="0"/>
              <a:t>was dry grass all summer,</a:t>
            </a:r>
            <a:br>
              <a:rPr lang="en-AU" sz="3100" i="1" dirty="0"/>
            </a:br>
            <a:r>
              <a:rPr lang="en-AU" sz="3100" i="1" dirty="0"/>
              <a:t>a dead snake, </a:t>
            </a:r>
            <a:br>
              <a:rPr lang="en-AU" sz="3100" i="1" dirty="0"/>
            </a:br>
            <a:r>
              <a:rPr lang="en-AU" sz="3100" i="1" dirty="0"/>
              <a:t>cane toads squashed flat,</a:t>
            </a:r>
            <a:br>
              <a:rPr lang="en-AU" sz="3100" i="1" dirty="0"/>
            </a:br>
            <a:r>
              <a:rPr lang="en-AU" sz="3100" i="1" dirty="0"/>
              <a:t>our house smeared in oil;</a:t>
            </a:r>
            <a:br>
              <a:rPr lang="en-AU" sz="3100" i="1" dirty="0"/>
            </a:br>
            <a:r>
              <a:rPr lang="en-AU" sz="3100" i="1" dirty="0"/>
              <a:t>nothing that lives,</a:t>
            </a:r>
            <a:br>
              <a:rPr lang="en-AU" sz="3100" i="1" dirty="0"/>
            </a:br>
            <a:r>
              <a:rPr lang="en-AU" sz="3100" i="1" dirty="0"/>
              <a:t>nothing that shines</a:t>
            </a:r>
            <a:r>
              <a:rPr lang="en-AU" sz="3000" i="1" dirty="0"/>
              <a:t>.</a:t>
            </a:r>
            <a:r>
              <a:rPr lang="en-AU" sz="3000" dirty="0"/>
              <a:t/>
            </a:r>
            <a:br>
              <a:rPr lang="en-AU" sz="3000" dirty="0"/>
            </a:br>
            <a:endParaRPr lang="en-AU" sz="30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7185" y="-20248"/>
            <a:ext cx="4116815" cy="6878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74813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4104456" cy="1143000"/>
          </a:xfrm>
          <a:solidFill>
            <a:schemeClr val="tx1"/>
          </a:solidFill>
          <a:ln>
            <a:solidFill>
              <a:schemeClr val="tx1"/>
            </a:solidFill>
          </a:ln>
        </p:spPr>
        <p:txBody>
          <a:bodyPr>
            <a:normAutofit/>
          </a:bodyPr>
          <a:lstStyle/>
          <a:p>
            <a:r>
              <a:rPr lang="en-AU" sz="6000" b="1" dirty="0" smtClean="0">
                <a:solidFill>
                  <a:schemeClr val="bg1"/>
                </a:solidFill>
              </a:rPr>
              <a:t>Films</a:t>
            </a:r>
            <a:endParaRPr lang="en-AU" sz="6000" b="1" dirty="0">
              <a:solidFill>
                <a:schemeClr val="bg1"/>
              </a:solidFill>
            </a:endParaRPr>
          </a:p>
        </p:txBody>
      </p:sp>
      <p:sp>
        <p:nvSpPr>
          <p:cNvPr id="3" name="Content Placeholder 2"/>
          <p:cNvSpPr>
            <a:spLocks noGrp="1"/>
          </p:cNvSpPr>
          <p:nvPr>
            <p:ph idx="1"/>
          </p:nvPr>
        </p:nvSpPr>
        <p:spPr>
          <a:xfrm>
            <a:off x="251520" y="1628800"/>
            <a:ext cx="4032448" cy="4886003"/>
          </a:xfrm>
        </p:spPr>
        <p:txBody>
          <a:bodyPr/>
          <a:lstStyle/>
          <a:p>
            <a:pPr>
              <a:buFont typeface="Wingdings" pitchFamily="2" charset="2"/>
              <a:buChar char="§"/>
            </a:pPr>
            <a:r>
              <a:rPr lang="en-AU" i="1" dirty="0" smtClean="0"/>
              <a:t>No Country for Old Men</a:t>
            </a:r>
          </a:p>
          <a:p>
            <a:pPr>
              <a:buFont typeface="Wingdings" pitchFamily="2" charset="2"/>
              <a:buChar char="§"/>
            </a:pPr>
            <a:r>
              <a:rPr lang="en-AU" i="1" dirty="0" smtClean="0"/>
              <a:t>True Grit</a:t>
            </a:r>
          </a:p>
          <a:p>
            <a:pPr>
              <a:buFont typeface="Wingdings" pitchFamily="2" charset="2"/>
              <a:buChar char="§"/>
            </a:pPr>
            <a:r>
              <a:rPr lang="en-AU" i="1" dirty="0" smtClean="0"/>
              <a:t>The Road</a:t>
            </a:r>
          </a:p>
          <a:p>
            <a:pPr>
              <a:buFont typeface="Wingdings" pitchFamily="2" charset="2"/>
              <a:buChar char="§"/>
            </a:pPr>
            <a:r>
              <a:rPr lang="en-US" dirty="0"/>
              <a:t>Australian Screen: film clips: </a:t>
            </a:r>
            <a:r>
              <a:rPr lang="en-US" u="sng" dirty="0">
                <a:hlinkClick r:id="rId2"/>
              </a:rPr>
              <a:t>http://aso.gov.au/titles/alpha/A/</a:t>
            </a:r>
            <a:endParaRPr lang="en-AU"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7954" y="13467"/>
            <a:ext cx="4656047" cy="3892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8779" y="3905672"/>
            <a:ext cx="4645222"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84615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143000"/>
          </a:xfrm>
          <a:gradFill>
            <a:gsLst>
              <a:gs pos="0">
                <a:srgbClr val="D6B19C"/>
              </a:gs>
              <a:gs pos="30000">
                <a:srgbClr val="D49E6C"/>
              </a:gs>
              <a:gs pos="70000">
                <a:srgbClr val="A65528"/>
              </a:gs>
              <a:gs pos="100000">
                <a:srgbClr val="663012"/>
              </a:gs>
            </a:gsLst>
            <a:lin ang="5400000" scaled="0"/>
          </a:gradFill>
          <a:ln>
            <a:solidFill>
              <a:schemeClr val="tx1"/>
            </a:solidFill>
          </a:ln>
        </p:spPr>
        <p:txBody>
          <a:bodyPr>
            <a:normAutofit/>
          </a:bodyPr>
          <a:lstStyle/>
          <a:p>
            <a:r>
              <a:rPr lang="en-AU" sz="6000" b="1" dirty="0" smtClean="0"/>
              <a:t>Songs</a:t>
            </a:r>
            <a:endParaRPr lang="en-AU" sz="6000" b="1" dirty="0"/>
          </a:p>
        </p:txBody>
      </p:sp>
      <p:sp>
        <p:nvSpPr>
          <p:cNvPr id="3" name="Content Placeholder 2"/>
          <p:cNvSpPr>
            <a:spLocks noGrp="1"/>
          </p:cNvSpPr>
          <p:nvPr>
            <p:ph idx="1"/>
          </p:nvPr>
        </p:nvSpPr>
        <p:spPr>
          <a:xfrm>
            <a:off x="457200" y="1600200"/>
            <a:ext cx="4114800" cy="4925144"/>
          </a:xfrm>
        </p:spPr>
        <p:txBody>
          <a:bodyPr>
            <a:normAutofit/>
          </a:bodyPr>
          <a:lstStyle/>
          <a:p>
            <a:pPr>
              <a:buFont typeface="Wingdings" pitchFamily="2" charset="2"/>
              <a:buChar char="§"/>
            </a:pPr>
            <a:r>
              <a:rPr lang="en-AU" dirty="0" smtClean="0"/>
              <a:t>‘Sounds of then’ - </a:t>
            </a:r>
            <a:r>
              <a:rPr lang="en-AU" dirty="0" smtClean="0">
                <a:hlinkClick r:id="rId2"/>
              </a:rPr>
              <a:t>http://www.youtube.com/watch?v=tSxnvQeqnsE</a:t>
            </a:r>
            <a:r>
              <a:rPr lang="en-AU" dirty="0" smtClean="0"/>
              <a:t> – gangajang</a:t>
            </a:r>
          </a:p>
          <a:p>
            <a:pPr>
              <a:buFont typeface="Wingdings" pitchFamily="2" charset="2"/>
              <a:buChar char="§"/>
            </a:pPr>
            <a:r>
              <a:rPr lang="en-AU" dirty="0" smtClean="0"/>
              <a:t>‘Droving Woman’ – Paul Kelly - </a:t>
            </a:r>
            <a:r>
              <a:rPr lang="en-AU" dirty="0" smtClean="0">
                <a:hlinkClick r:id="rId3"/>
              </a:rPr>
              <a:t>http://www.youtube.com/watch?v=5fm27zZ4psw&amp;feature=fvsr</a:t>
            </a:r>
            <a:r>
              <a:rPr lang="en-AU" dirty="0" smtClean="0"/>
              <a:t> </a:t>
            </a:r>
            <a:endParaRPr lang="en-AU"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3785" y="0"/>
            <a:ext cx="4380215" cy="3933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3785" y="3645024"/>
            <a:ext cx="4380215" cy="3212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3598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Diagram 3"/>
          <p:cNvGraphicFramePr/>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graphicEl>
                                              <a:dgm id="{45A6A208-8ADC-42AD-9C52-D35700F2B42C}"/>
                                            </p:graphicEl>
                                          </p:spTgt>
                                        </p:tgtEl>
                                        <p:attrNameLst>
                                          <p:attrName>style.visibility</p:attrName>
                                        </p:attrNameLst>
                                      </p:cBhvr>
                                      <p:to>
                                        <p:strVal val="visible"/>
                                      </p:to>
                                    </p:set>
                                    <p:animEffect transition="in" filter="wipe(down)">
                                      <p:cBhvr>
                                        <p:cTn id="7" dur="500"/>
                                        <p:tgtEl>
                                          <p:spTgt spid="4">
                                            <p:graphicEl>
                                              <a:dgm id="{45A6A208-8ADC-42AD-9C52-D35700F2B42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graphicEl>
                                              <a:dgm id="{C2F23290-2C5F-44DE-8F1E-B245A1C8AA36}"/>
                                            </p:graphicEl>
                                          </p:spTgt>
                                        </p:tgtEl>
                                        <p:attrNameLst>
                                          <p:attrName>style.visibility</p:attrName>
                                        </p:attrNameLst>
                                      </p:cBhvr>
                                      <p:to>
                                        <p:strVal val="visible"/>
                                      </p:to>
                                    </p:set>
                                    <p:animEffect transition="in" filter="wipe(down)">
                                      <p:cBhvr>
                                        <p:cTn id="12" dur="500"/>
                                        <p:tgtEl>
                                          <p:spTgt spid="4">
                                            <p:graphicEl>
                                              <a:dgm id="{C2F23290-2C5F-44DE-8F1E-B245A1C8AA36}"/>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graphicEl>
                                              <a:dgm id="{E3EE1137-1F40-4F16-BC68-9CA44B0113BB}"/>
                                            </p:graphicEl>
                                          </p:spTgt>
                                        </p:tgtEl>
                                        <p:attrNameLst>
                                          <p:attrName>style.visibility</p:attrName>
                                        </p:attrNameLst>
                                      </p:cBhvr>
                                      <p:to>
                                        <p:strVal val="visible"/>
                                      </p:to>
                                    </p:set>
                                    <p:animEffect transition="in" filter="wipe(down)">
                                      <p:cBhvr>
                                        <p:cTn id="17" dur="500"/>
                                        <p:tgtEl>
                                          <p:spTgt spid="4">
                                            <p:graphicEl>
                                              <a:dgm id="{E3EE1137-1F40-4F16-BC68-9CA44B0113BB}"/>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graphicEl>
                                              <a:dgm id="{ACF50926-518E-483B-A197-F72857303EED}"/>
                                            </p:graphicEl>
                                          </p:spTgt>
                                        </p:tgtEl>
                                        <p:attrNameLst>
                                          <p:attrName>style.visibility</p:attrName>
                                        </p:attrNameLst>
                                      </p:cBhvr>
                                      <p:to>
                                        <p:strVal val="visible"/>
                                      </p:to>
                                    </p:set>
                                    <p:animEffect transition="in" filter="wipe(down)">
                                      <p:cBhvr>
                                        <p:cTn id="22" dur="500"/>
                                        <p:tgtEl>
                                          <p:spTgt spid="4">
                                            <p:graphicEl>
                                              <a:dgm id="{ACF50926-518E-483B-A197-F72857303EED}"/>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graphicEl>
                                              <a:dgm id="{45A759A3-2A43-456F-95AB-0605E9EB4E0C}"/>
                                            </p:graphicEl>
                                          </p:spTgt>
                                        </p:tgtEl>
                                        <p:attrNameLst>
                                          <p:attrName>style.visibility</p:attrName>
                                        </p:attrNameLst>
                                      </p:cBhvr>
                                      <p:to>
                                        <p:strVal val="visible"/>
                                      </p:to>
                                    </p:set>
                                    <p:animEffect transition="in" filter="wipe(down)">
                                      <p:cBhvr>
                                        <p:cTn id="27" dur="500"/>
                                        <p:tgtEl>
                                          <p:spTgt spid="4">
                                            <p:graphicEl>
                                              <a:dgm id="{45A759A3-2A43-456F-95AB-0605E9EB4E0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3456384" cy="1143000"/>
          </a:xfrm>
          <a:gradFill>
            <a:gsLst>
              <a:gs pos="0">
                <a:srgbClr val="D6B19C"/>
              </a:gs>
              <a:gs pos="30000">
                <a:srgbClr val="D49E6C"/>
              </a:gs>
              <a:gs pos="70000">
                <a:srgbClr val="A65528"/>
              </a:gs>
              <a:gs pos="100000">
                <a:srgbClr val="663012"/>
              </a:gs>
            </a:gsLst>
            <a:lin ang="5400000" scaled="0"/>
          </a:gradFill>
          <a:ln>
            <a:solidFill>
              <a:schemeClr val="tx1"/>
            </a:solidFill>
          </a:ln>
        </p:spPr>
        <p:txBody>
          <a:bodyPr>
            <a:normAutofit/>
          </a:bodyPr>
          <a:lstStyle/>
          <a:p>
            <a:r>
              <a:rPr lang="en-AU" sz="6000" b="1" dirty="0" smtClean="0"/>
              <a:t>People</a:t>
            </a:r>
            <a:endParaRPr lang="en-AU" sz="6000" b="1" dirty="0"/>
          </a:p>
        </p:txBody>
      </p:sp>
      <p:sp>
        <p:nvSpPr>
          <p:cNvPr id="3" name="Content Placeholder 2"/>
          <p:cNvSpPr>
            <a:spLocks noGrp="1"/>
          </p:cNvSpPr>
          <p:nvPr>
            <p:ph idx="1"/>
          </p:nvPr>
        </p:nvSpPr>
        <p:spPr>
          <a:xfrm>
            <a:off x="323528" y="1600200"/>
            <a:ext cx="3456384" cy="4997152"/>
          </a:xfrm>
        </p:spPr>
        <p:txBody>
          <a:bodyPr>
            <a:normAutofit/>
          </a:bodyPr>
          <a:lstStyle/>
          <a:p>
            <a:pPr>
              <a:buFont typeface="Wingdings" pitchFamily="2" charset="2"/>
              <a:buChar char="§"/>
            </a:pPr>
            <a:r>
              <a:rPr lang="en-AU" sz="4000" dirty="0" smtClean="0"/>
              <a:t>Stoic, courageous and strong</a:t>
            </a:r>
          </a:p>
          <a:p>
            <a:pPr>
              <a:buFont typeface="Wingdings" pitchFamily="2" charset="2"/>
              <a:buChar char="§"/>
            </a:pPr>
            <a:r>
              <a:rPr lang="en-AU" sz="4000" dirty="0" smtClean="0"/>
              <a:t>Resilient and feisty women</a:t>
            </a:r>
          </a:p>
          <a:p>
            <a:pPr>
              <a:buFont typeface="Wingdings" pitchFamily="2" charset="2"/>
              <a:buChar char="§"/>
            </a:pPr>
            <a:r>
              <a:rPr lang="en-AU" sz="4000" dirty="0" smtClean="0"/>
              <a:t>Accepting and convivial men </a:t>
            </a:r>
          </a:p>
          <a:p>
            <a:pPr marL="0" indent="0">
              <a:buNone/>
            </a:pPr>
            <a:endParaRPr lang="en-AU" dirty="0" smtClean="0"/>
          </a:p>
          <a:p>
            <a:pPr>
              <a:buFont typeface="Wingdings" pitchFamily="2" charset="2"/>
              <a:buChar char="§"/>
            </a:pPr>
            <a:endParaRPr lang="en-AU" dirty="0"/>
          </a:p>
        </p:txBody>
      </p:sp>
      <p:pic>
        <p:nvPicPr>
          <p:cNvPr id="2050" name="Picture 2" descr="http://www.abc.net.au/arts/drysdale/paintings/img/large/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1466" y="0"/>
            <a:ext cx="522253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548191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3" y="-1280"/>
            <a:ext cx="5167324" cy="6859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17909" y="5373216"/>
            <a:ext cx="2952328" cy="1077218"/>
          </a:xfrm>
          <a:prstGeom prst="rect">
            <a:avLst/>
          </a:prstGeom>
          <a:noFill/>
        </p:spPr>
        <p:txBody>
          <a:bodyPr wrap="square" rtlCol="0">
            <a:spAutoFit/>
          </a:bodyPr>
          <a:lstStyle/>
          <a:p>
            <a:r>
              <a:rPr lang="en-AU" sz="3200" b="1" dirty="0" smtClean="0"/>
              <a:t>William Dobell – The Billy Boy</a:t>
            </a:r>
            <a:endParaRPr lang="en-AU" sz="3200" b="1"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2361" y="-1"/>
            <a:ext cx="4001639"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892877" y="5792287"/>
            <a:ext cx="3275028" cy="1077218"/>
          </a:xfrm>
          <a:prstGeom prst="rect">
            <a:avLst/>
          </a:prstGeom>
          <a:noFill/>
        </p:spPr>
        <p:txBody>
          <a:bodyPr wrap="square" rtlCol="0">
            <a:spAutoFit/>
          </a:bodyPr>
          <a:lstStyle/>
          <a:p>
            <a:pPr algn="r"/>
            <a:r>
              <a:rPr lang="en-AU" sz="3200" b="1" dirty="0" smtClean="0"/>
              <a:t>Sydney Nolan – Ned Kelly</a:t>
            </a:r>
            <a:endParaRPr lang="en-AU" sz="3200" b="1" dirty="0"/>
          </a:p>
        </p:txBody>
      </p:sp>
    </p:spTree>
    <p:extLst>
      <p:ext uri="{BB962C8B-B14F-4D97-AF65-F5344CB8AC3E}">
        <p14:creationId xmlns:p14="http://schemas.microsoft.com/office/powerpoint/2010/main" val="6083912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4" name="TextBox 3"/>
          <p:cNvSpPr txBox="1"/>
          <p:nvPr/>
        </p:nvSpPr>
        <p:spPr>
          <a:xfrm>
            <a:off x="0" y="5749169"/>
            <a:ext cx="2487100" cy="954107"/>
          </a:xfrm>
          <a:prstGeom prst="rect">
            <a:avLst/>
          </a:prstGeom>
          <a:noFill/>
        </p:spPr>
        <p:txBody>
          <a:bodyPr wrap="square" rtlCol="0">
            <a:spAutoFit/>
          </a:bodyPr>
          <a:lstStyle/>
          <a:p>
            <a:pPr algn="ctr"/>
            <a:r>
              <a:rPr lang="en-AU" sz="2800" b="1" dirty="0" smtClean="0"/>
              <a:t>Fredrick McCubbin</a:t>
            </a:r>
            <a:endParaRPr lang="en-AU" sz="2800" b="1" dirty="0"/>
          </a:p>
        </p:txBody>
      </p:sp>
    </p:spTree>
    <p:extLst>
      <p:ext uri="{BB962C8B-B14F-4D97-AF65-F5344CB8AC3E}">
        <p14:creationId xmlns:p14="http://schemas.microsoft.com/office/powerpoint/2010/main" val="39371270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 name="TextBox 3"/>
          <p:cNvSpPr txBox="1"/>
          <p:nvPr/>
        </p:nvSpPr>
        <p:spPr>
          <a:xfrm>
            <a:off x="7252" y="5903893"/>
            <a:ext cx="2487100" cy="954107"/>
          </a:xfrm>
          <a:prstGeom prst="rect">
            <a:avLst/>
          </a:prstGeom>
          <a:noFill/>
        </p:spPr>
        <p:txBody>
          <a:bodyPr wrap="square" rtlCol="0">
            <a:spAutoFit/>
          </a:bodyPr>
          <a:lstStyle/>
          <a:p>
            <a:pPr algn="ctr"/>
            <a:r>
              <a:rPr lang="en-AU" sz="2800" b="1" dirty="0" smtClean="0"/>
              <a:t>Fredrick McCubbin</a:t>
            </a:r>
            <a:endParaRPr lang="en-AU" sz="2800" b="1" dirty="0"/>
          </a:p>
        </p:txBody>
      </p:sp>
    </p:spTree>
    <p:extLst>
      <p:ext uri="{BB962C8B-B14F-4D97-AF65-F5344CB8AC3E}">
        <p14:creationId xmlns:p14="http://schemas.microsoft.com/office/powerpoint/2010/main" val="2560966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075240" cy="778098"/>
          </a:xfrm>
          <a:solidFill>
            <a:schemeClr val="tx1"/>
          </a:solidFill>
          <a:ln>
            <a:solidFill>
              <a:schemeClr val="tx1"/>
            </a:solidFill>
          </a:ln>
        </p:spPr>
        <p:txBody>
          <a:bodyPr>
            <a:normAutofit/>
          </a:bodyPr>
          <a:lstStyle/>
          <a:p>
            <a:r>
              <a:rPr lang="en-AU" b="1" dirty="0" smtClean="0">
                <a:solidFill>
                  <a:schemeClr val="bg1"/>
                </a:solidFill>
              </a:rPr>
              <a:t>Metho Drinker – Judith Wright</a:t>
            </a:r>
            <a:endParaRPr lang="en-AU" b="1" dirty="0">
              <a:solidFill>
                <a:schemeClr val="bg1"/>
              </a:solidFill>
            </a:endParaRPr>
          </a:p>
        </p:txBody>
      </p:sp>
      <p:sp>
        <p:nvSpPr>
          <p:cNvPr id="19" name="Content Placeholder 18"/>
          <p:cNvSpPr>
            <a:spLocks noGrp="1"/>
          </p:cNvSpPr>
          <p:nvPr>
            <p:ph idx="1"/>
          </p:nvPr>
        </p:nvSpPr>
        <p:spPr>
          <a:xfrm>
            <a:off x="467544" y="980728"/>
            <a:ext cx="5616624" cy="5544616"/>
          </a:xfrm>
        </p:spPr>
        <p:txBody>
          <a:bodyPr>
            <a:noAutofit/>
          </a:bodyPr>
          <a:lstStyle/>
          <a:p>
            <a:pPr marL="0" indent="0">
              <a:buNone/>
            </a:pPr>
            <a:r>
              <a:rPr lang="en-AU" sz="1900" dirty="0" smtClean="0"/>
              <a:t>Under the death of winter's leaves he lies</a:t>
            </a:r>
            <a:br>
              <a:rPr lang="en-AU" sz="1900" dirty="0" smtClean="0"/>
            </a:br>
            <a:r>
              <a:rPr lang="en-AU" sz="1900" dirty="0" smtClean="0"/>
              <a:t>who cried to Nothing and the terrible night</a:t>
            </a:r>
            <a:br>
              <a:rPr lang="en-AU" sz="1900" dirty="0" smtClean="0"/>
            </a:br>
            <a:r>
              <a:rPr lang="en-AU" sz="1900" dirty="0" smtClean="0"/>
              <a:t>to be his home and bread. "O take from me</a:t>
            </a:r>
            <a:br>
              <a:rPr lang="en-AU" sz="1900" dirty="0" smtClean="0"/>
            </a:br>
            <a:r>
              <a:rPr lang="en-AU" sz="1900" dirty="0" smtClean="0"/>
              <a:t>the weight and waterfall ceaseless Time</a:t>
            </a:r>
            <a:br>
              <a:rPr lang="en-AU" sz="1900" dirty="0" smtClean="0"/>
            </a:br>
            <a:r>
              <a:rPr lang="en-AU" sz="1900" dirty="0" smtClean="0"/>
              <a:t>that batters down my weakness; the knives of light</a:t>
            </a:r>
            <a:br>
              <a:rPr lang="en-AU" sz="1900" dirty="0" smtClean="0"/>
            </a:br>
            <a:r>
              <a:rPr lang="en-AU" sz="1900" dirty="0" smtClean="0"/>
              <a:t>whose thrust I cannot turn; the cruelty</a:t>
            </a:r>
            <a:br>
              <a:rPr lang="en-AU" sz="1900" dirty="0" smtClean="0"/>
            </a:br>
            <a:r>
              <a:rPr lang="en-AU" sz="1900" dirty="0" smtClean="0"/>
              <a:t>of human eyes that dare not touch nor pity."</a:t>
            </a:r>
            <a:br>
              <a:rPr lang="en-AU" sz="1900" dirty="0" smtClean="0"/>
            </a:br>
            <a:r>
              <a:rPr lang="en-AU" sz="1900" dirty="0" smtClean="0"/>
              <a:t>Under the worn leaves of the winter city</a:t>
            </a:r>
            <a:br>
              <a:rPr lang="en-AU" sz="1900" dirty="0" smtClean="0"/>
            </a:br>
            <a:r>
              <a:rPr lang="en-AU" sz="1900" dirty="0" smtClean="0"/>
              <a:t>safe in the house of Nothing now he lies.</a:t>
            </a:r>
            <a:br>
              <a:rPr lang="en-AU" sz="1900" dirty="0" smtClean="0"/>
            </a:br>
            <a:r>
              <a:rPr lang="en-AU" sz="1900" dirty="0" smtClean="0"/>
              <a:t/>
            </a:r>
            <a:br>
              <a:rPr lang="en-AU" sz="1900" dirty="0" smtClean="0"/>
            </a:br>
            <a:r>
              <a:rPr lang="en-AU" sz="1900" dirty="0" smtClean="0"/>
              <a:t>His white and burning girl, his woman of fire,</a:t>
            </a:r>
            <a:br>
              <a:rPr lang="en-AU" sz="1900" dirty="0" smtClean="0"/>
            </a:br>
            <a:r>
              <a:rPr lang="en-AU" sz="1900" dirty="0" smtClean="0"/>
              <a:t>creeps to his heart and sets a candle there</a:t>
            </a:r>
            <a:br>
              <a:rPr lang="en-AU" sz="1900" dirty="0" smtClean="0"/>
            </a:br>
            <a:r>
              <a:rPr lang="en-AU" sz="1900" dirty="0" smtClean="0"/>
              <a:t>to melt away the flesh that hides from bone,</a:t>
            </a:r>
            <a:br>
              <a:rPr lang="en-AU" sz="1900" dirty="0" smtClean="0"/>
            </a:br>
            <a:r>
              <a:rPr lang="en-AU" sz="1900" dirty="0" smtClean="0"/>
              <a:t>to eat the nerve that tethers him in time.</a:t>
            </a:r>
            <a:br>
              <a:rPr lang="en-AU" sz="1900" dirty="0" smtClean="0"/>
            </a:br>
            <a:r>
              <a:rPr lang="en-AU" sz="1900" dirty="0" smtClean="0"/>
              <a:t>He will lie warm until the bone is bare</a:t>
            </a:r>
            <a:br>
              <a:rPr lang="en-AU" sz="1900" dirty="0" smtClean="0"/>
            </a:br>
            <a:r>
              <a:rPr lang="en-AU" sz="1900" dirty="0" smtClean="0"/>
              <a:t>and on a dead dark moon he wakes alone.</a:t>
            </a:r>
            <a:br>
              <a:rPr lang="en-AU" sz="1900" dirty="0" smtClean="0"/>
            </a:br>
            <a:r>
              <a:rPr lang="en-AU" sz="1900" dirty="0" smtClean="0"/>
              <a:t>It was for Death he took her; death is but this;</a:t>
            </a:r>
            <a:br>
              <a:rPr lang="en-AU" sz="1900" dirty="0" smtClean="0"/>
            </a:br>
            <a:r>
              <a:rPr lang="en-AU" sz="1900" dirty="0" smtClean="0"/>
              <a:t>and yet he is uneasy under her kiss</a:t>
            </a:r>
            <a:br>
              <a:rPr lang="en-AU" sz="1900" dirty="0" smtClean="0"/>
            </a:br>
            <a:r>
              <a:rPr lang="en-AU" sz="1900" dirty="0" smtClean="0"/>
              <a:t>and winces from that acid of her desire.</a:t>
            </a:r>
            <a:endParaRPr lang="en-AU" sz="1900" dirty="0"/>
          </a:p>
        </p:txBody>
      </p:sp>
      <p:pic>
        <p:nvPicPr>
          <p:cNvPr id="4117"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1916832"/>
            <a:ext cx="3148696" cy="3426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9086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458200" cy="1325562"/>
          </a:xfrm>
          <a:blipFill dpi="0" rotWithShape="1">
            <a:blip r:embed="rId2">
              <a:extLst>
                <a:ext uri="{28A0092B-C50C-407E-A947-70E740481C1C}">
                  <a14:useLocalDpi xmlns:a14="http://schemas.microsoft.com/office/drawing/2010/main" val="0"/>
                </a:ext>
              </a:extLst>
            </a:blip>
            <a:srcRect/>
            <a:stretch>
              <a:fillRect/>
            </a:stretch>
          </a:blipFill>
          <a:ln>
            <a:solidFill>
              <a:schemeClr val="tx1"/>
            </a:solidFill>
          </a:ln>
        </p:spPr>
        <p:txBody>
          <a:bodyPr>
            <a:normAutofit/>
          </a:bodyPr>
          <a:lstStyle/>
          <a:p>
            <a:r>
              <a:rPr lang="en-AU" sz="6000" b="1" dirty="0" smtClean="0">
                <a:solidFill>
                  <a:schemeClr val="bg1"/>
                </a:solidFill>
              </a:rPr>
              <a:t>Bullocky – Judith Wright</a:t>
            </a:r>
            <a:endParaRPr lang="en-AU" sz="6000" b="1" dirty="0">
              <a:solidFill>
                <a:schemeClr val="bg1"/>
              </a:solidFill>
            </a:endParaRPr>
          </a:p>
        </p:txBody>
      </p:sp>
      <p:sp>
        <p:nvSpPr>
          <p:cNvPr id="3" name="Content Placeholder 2"/>
          <p:cNvSpPr>
            <a:spLocks noGrp="1"/>
          </p:cNvSpPr>
          <p:nvPr>
            <p:ph idx="1"/>
          </p:nvPr>
        </p:nvSpPr>
        <p:spPr>
          <a:xfrm>
            <a:off x="457200" y="1752600"/>
            <a:ext cx="8305800" cy="4844752"/>
          </a:xfrm>
        </p:spPr>
        <p:txBody>
          <a:bodyPr>
            <a:noAutofit/>
          </a:bodyPr>
          <a:lstStyle/>
          <a:p>
            <a:pPr marL="0" indent="0">
              <a:buNone/>
            </a:pPr>
            <a:r>
              <a:rPr lang="en-AU" sz="3700" b="1" dirty="0"/>
              <a:t>Beside his heavy-shouldered team,</a:t>
            </a:r>
            <a:br>
              <a:rPr lang="en-AU" sz="3700" b="1" dirty="0"/>
            </a:br>
            <a:r>
              <a:rPr lang="en-AU" sz="3700" b="1" dirty="0"/>
              <a:t>thirsty with drought and chilled with rain,</a:t>
            </a:r>
            <a:br>
              <a:rPr lang="en-AU" sz="3700" b="1" dirty="0"/>
            </a:br>
            <a:r>
              <a:rPr lang="en-AU" sz="3700" b="1" dirty="0"/>
              <a:t>he weathered all the striding years</a:t>
            </a:r>
            <a:br>
              <a:rPr lang="en-AU" sz="3700" b="1" dirty="0"/>
            </a:br>
            <a:r>
              <a:rPr lang="en-AU" sz="3700" b="1" dirty="0"/>
              <a:t>till they ran widdershins in his brain:</a:t>
            </a:r>
            <a:br>
              <a:rPr lang="en-AU" sz="3700" b="1" dirty="0"/>
            </a:br>
            <a:r>
              <a:rPr lang="en-AU" sz="3700" b="1" dirty="0"/>
              <a:t>Till the long solitary tracks</a:t>
            </a:r>
            <a:br>
              <a:rPr lang="en-AU" sz="3700" b="1" dirty="0"/>
            </a:br>
            <a:r>
              <a:rPr lang="en-AU" sz="3700" b="1" dirty="0"/>
              <a:t>etched deeper with each lurching load</a:t>
            </a:r>
            <a:br>
              <a:rPr lang="en-AU" sz="3700" b="1" dirty="0"/>
            </a:br>
            <a:r>
              <a:rPr lang="en-AU" sz="3700" b="1" dirty="0"/>
              <a:t>were populous before his eyes,</a:t>
            </a:r>
            <a:br>
              <a:rPr lang="en-AU" sz="3700" b="1" dirty="0"/>
            </a:br>
            <a:r>
              <a:rPr lang="en-AU" sz="3700" b="1" dirty="0"/>
              <a:t>and fiends and angels used his road.</a:t>
            </a:r>
            <a:br>
              <a:rPr lang="en-AU" sz="3700" b="1" dirty="0"/>
            </a:br>
            <a:endParaRPr lang="en-AU" sz="3700" b="1" dirty="0"/>
          </a:p>
        </p:txBody>
      </p:sp>
    </p:spTree>
    <p:extLst>
      <p:ext uri="{BB962C8B-B14F-4D97-AF65-F5344CB8AC3E}">
        <p14:creationId xmlns:p14="http://schemas.microsoft.com/office/powerpoint/2010/main" val="18361695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19256" cy="850106"/>
          </a:xfrm>
          <a:solidFill>
            <a:schemeClr val="tx1"/>
          </a:solidFill>
          <a:ln>
            <a:solidFill>
              <a:schemeClr val="tx1"/>
            </a:solidFill>
          </a:ln>
        </p:spPr>
        <p:txBody>
          <a:bodyPr/>
          <a:lstStyle/>
          <a:p>
            <a:r>
              <a:rPr lang="en-AU" b="1" dirty="0" smtClean="0">
                <a:solidFill>
                  <a:schemeClr val="bg1"/>
                </a:solidFill>
              </a:rPr>
              <a:t>Night Ride – Kenneth Slessor</a:t>
            </a:r>
            <a:endParaRPr lang="en-AU" b="1" dirty="0">
              <a:solidFill>
                <a:schemeClr val="bg1"/>
              </a:solidFill>
            </a:endParaRPr>
          </a:p>
        </p:txBody>
      </p:sp>
      <p:sp>
        <p:nvSpPr>
          <p:cNvPr id="3" name="Content Placeholder 2"/>
          <p:cNvSpPr>
            <a:spLocks noGrp="1"/>
          </p:cNvSpPr>
          <p:nvPr>
            <p:ph idx="1"/>
          </p:nvPr>
        </p:nvSpPr>
        <p:spPr>
          <a:xfrm>
            <a:off x="457200" y="1268760"/>
            <a:ext cx="7571184" cy="5328592"/>
          </a:xfrm>
        </p:spPr>
        <p:txBody>
          <a:bodyPr>
            <a:normAutofit fontScale="62500" lnSpcReduction="20000"/>
          </a:bodyPr>
          <a:lstStyle/>
          <a:p>
            <a:pPr marL="0" indent="0">
              <a:buNone/>
            </a:pPr>
            <a:r>
              <a:rPr lang="en-AU" sz="3500" dirty="0"/>
              <a:t>Gas flaring on the yellow platform; voices running up and down;</a:t>
            </a:r>
            <a:br>
              <a:rPr lang="en-AU" sz="3500" dirty="0"/>
            </a:br>
            <a:r>
              <a:rPr lang="en-AU" sz="3500" dirty="0"/>
              <a:t>Milk-tins in cold dented silver; half-awake I stare,</a:t>
            </a:r>
            <a:br>
              <a:rPr lang="en-AU" sz="3500" dirty="0"/>
            </a:br>
            <a:r>
              <a:rPr lang="en-AU" sz="3500" dirty="0"/>
              <a:t>Pull up the blind, blink out - all sounds are drugged;</a:t>
            </a:r>
            <a:br>
              <a:rPr lang="en-AU" sz="3500" dirty="0"/>
            </a:br>
            <a:r>
              <a:rPr lang="en-AU" sz="3500" dirty="0"/>
              <a:t>the slow blowing of passengers asleep;</a:t>
            </a:r>
            <a:br>
              <a:rPr lang="en-AU" sz="3500" dirty="0"/>
            </a:br>
            <a:r>
              <a:rPr lang="en-AU" sz="3500" dirty="0"/>
              <a:t>engines yawning; water in heavy drips;</a:t>
            </a:r>
            <a:br>
              <a:rPr lang="en-AU" sz="3500" dirty="0"/>
            </a:br>
            <a:r>
              <a:rPr lang="en-AU" sz="3500" dirty="0"/>
              <a:t>Black, sinister travellers, lumbering up the station,</a:t>
            </a:r>
            <a:br>
              <a:rPr lang="en-AU" sz="3500" dirty="0"/>
            </a:br>
            <a:r>
              <a:rPr lang="en-AU" sz="3500" dirty="0"/>
              <a:t>one moment in the window, hooked over bags;</a:t>
            </a:r>
            <a:br>
              <a:rPr lang="en-AU" sz="3500" dirty="0"/>
            </a:br>
            <a:r>
              <a:rPr lang="en-AU" sz="3500" dirty="0"/>
              <a:t>hurrying, unknown faces - boxes with strange labels -</a:t>
            </a:r>
            <a:br>
              <a:rPr lang="en-AU" sz="3500" dirty="0"/>
            </a:br>
            <a:r>
              <a:rPr lang="en-AU" sz="3500" dirty="0"/>
              <a:t>all groping clumsily to mysterious ends,</a:t>
            </a:r>
            <a:br>
              <a:rPr lang="en-AU" sz="3500" dirty="0"/>
            </a:br>
            <a:r>
              <a:rPr lang="en-AU" sz="3500" dirty="0"/>
              <a:t>out of the gaslight, dragged by private Fates,</a:t>
            </a:r>
            <a:br>
              <a:rPr lang="en-AU" sz="3500" dirty="0"/>
            </a:br>
            <a:r>
              <a:rPr lang="en-AU" sz="3500" dirty="0"/>
              <a:t>their echoes die. The dark train shakes and plunges;</a:t>
            </a:r>
            <a:br>
              <a:rPr lang="en-AU" sz="3500" dirty="0"/>
            </a:br>
            <a:r>
              <a:rPr lang="en-AU" sz="3500" dirty="0"/>
              <a:t>bells cry out, the night-ride starts again.</a:t>
            </a:r>
            <a:br>
              <a:rPr lang="en-AU" sz="3500" dirty="0"/>
            </a:br>
            <a:r>
              <a:rPr lang="en-AU" sz="3500" dirty="0"/>
              <a:t>Soon I shall look out into nothing but blackness,</a:t>
            </a:r>
            <a:br>
              <a:rPr lang="en-AU" sz="3500" dirty="0"/>
            </a:br>
            <a:r>
              <a:rPr lang="en-AU" sz="3500" dirty="0"/>
              <a:t>pale, windy fields, the old roar and knock of the rails</a:t>
            </a:r>
            <a:br>
              <a:rPr lang="en-AU" sz="3500" dirty="0"/>
            </a:br>
            <a:r>
              <a:rPr lang="en-AU" sz="3500" dirty="0"/>
              <a:t>melts in dull fury. Pull down the blind. Sleep. Sleep</a:t>
            </a:r>
            <a:br>
              <a:rPr lang="en-AU" sz="3500" dirty="0"/>
            </a:br>
            <a:r>
              <a:rPr lang="en-AU" sz="3500" dirty="0"/>
              <a:t>Nothing but grey, rushing rivers of bush outside.</a:t>
            </a:r>
            <a:br>
              <a:rPr lang="en-AU" sz="3500" dirty="0"/>
            </a:br>
            <a:r>
              <a:rPr lang="en-AU" sz="3500" dirty="0"/>
              <a:t>Gaslight and milk-cans. Of Rapptown I recall nothing else.</a:t>
            </a:r>
            <a:r>
              <a:rPr lang="en-AU" dirty="0"/>
              <a:t/>
            </a:r>
            <a:br>
              <a:rPr lang="en-AU" dirty="0"/>
            </a:br>
            <a:r>
              <a:rPr lang="en-AU" dirty="0"/>
              <a:t/>
            </a:r>
            <a:br>
              <a:rPr lang="en-AU" dirty="0"/>
            </a:br>
            <a:endParaRPr lang="en-A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1925614"/>
            <a:ext cx="2342487" cy="319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93499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143000"/>
          </a:xfrm>
          <a:gradFill>
            <a:gsLst>
              <a:gs pos="0">
                <a:srgbClr val="D6B19C"/>
              </a:gs>
              <a:gs pos="30000">
                <a:srgbClr val="D49E6C"/>
              </a:gs>
              <a:gs pos="70000">
                <a:srgbClr val="A65528"/>
              </a:gs>
              <a:gs pos="100000">
                <a:srgbClr val="663012"/>
              </a:gs>
            </a:gsLst>
            <a:lin ang="5400000" scaled="0"/>
          </a:gradFill>
          <a:ln>
            <a:solidFill>
              <a:schemeClr val="tx1"/>
            </a:solidFill>
          </a:ln>
        </p:spPr>
        <p:txBody>
          <a:bodyPr>
            <a:normAutofit/>
          </a:bodyPr>
          <a:lstStyle/>
          <a:p>
            <a:r>
              <a:rPr lang="en-AU" sz="6600" b="1" dirty="0" smtClean="0"/>
              <a:t>Films</a:t>
            </a:r>
            <a:endParaRPr lang="en-AU" sz="6600" b="1" dirty="0"/>
          </a:p>
        </p:txBody>
      </p:sp>
      <p:sp>
        <p:nvSpPr>
          <p:cNvPr id="3" name="Content Placeholder 2"/>
          <p:cNvSpPr>
            <a:spLocks noGrp="1"/>
          </p:cNvSpPr>
          <p:nvPr>
            <p:ph idx="1"/>
          </p:nvPr>
        </p:nvSpPr>
        <p:spPr>
          <a:xfrm>
            <a:off x="457200" y="1600200"/>
            <a:ext cx="4114800" cy="4709120"/>
          </a:xfrm>
        </p:spPr>
        <p:txBody>
          <a:bodyPr>
            <a:normAutofit fontScale="92500" lnSpcReduction="10000"/>
          </a:bodyPr>
          <a:lstStyle/>
          <a:p>
            <a:pPr>
              <a:buFont typeface="Wingdings" pitchFamily="2" charset="2"/>
              <a:buChar char="§"/>
            </a:pPr>
            <a:r>
              <a:rPr lang="en-AU" sz="3900" i="1" dirty="0" smtClean="0"/>
              <a:t>Of Mice And Men</a:t>
            </a:r>
          </a:p>
          <a:p>
            <a:pPr>
              <a:buFont typeface="Wingdings" pitchFamily="2" charset="2"/>
              <a:buChar char="§"/>
            </a:pPr>
            <a:r>
              <a:rPr lang="en-AU" sz="3900" i="1" dirty="0" smtClean="0"/>
              <a:t>To Kill a Mocking Bird</a:t>
            </a:r>
          </a:p>
          <a:p>
            <a:pPr>
              <a:buFont typeface="Wingdings" pitchFamily="2" charset="2"/>
              <a:buChar char="§"/>
            </a:pPr>
            <a:r>
              <a:rPr lang="en-AU" sz="3900" i="1" dirty="0" smtClean="0"/>
              <a:t>O Brother Where Art Thou</a:t>
            </a:r>
          </a:p>
          <a:p>
            <a:pPr>
              <a:buFont typeface="Wingdings" pitchFamily="2" charset="2"/>
              <a:buChar char="§"/>
            </a:pPr>
            <a:r>
              <a:rPr lang="en-AU" sz="3900" i="1" dirty="0" smtClean="0"/>
              <a:t>127 Hours</a:t>
            </a:r>
          </a:p>
          <a:p>
            <a:pPr>
              <a:buFont typeface="Wingdings" pitchFamily="2" charset="2"/>
              <a:buChar char="§"/>
            </a:pPr>
            <a:r>
              <a:rPr lang="en-AU" sz="3900" i="1" dirty="0" smtClean="0"/>
              <a:t>Yolongu Boy</a:t>
            </a:r>
          </a:p>
          <a:p>
            <a:pPr>
              <a:buFont typeface="Wingdings" pitchFamily="2" charset="2"/>
              <a:buChar char="§"/>
            </a:pPr>
            <a:r>
              <a:rPr lang="en-AU" sz="3900" i="1" dirty="0" smtClean="0"/>
              <a:t>Storm Boy</a:t>
            </a:r>
          </a:p>
          <a:p>
            <a:pPr>
              <a:buFont typeface="Wingdings" pitchFamily="2" charset="2"/>
              <a:buChar char="§"/>
            </a:pPr>
            <a:endParaRPr lang="en-AU" i="1" dirty="0" smtClean="0"/>
          </a:p>
          <a:p>
            <a:endParaRPr lang="en-A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7750" y="0"/>
            <a:ext cx="428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9218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86808" cy="1143000"/>
          </a:xfrm>
          <a:solidFill>
            <a:schemeClr val="bg1">
              <a:lumMod val="50000"/>
            </a:schemeClr>
          </a:solidFill>
          <a:ln>
            <a:solidFill>
              <a:schemeClr val="tx1"/>
            </a:solidFill>
          </a:ln>
        </p:spPr>
        <p:txBody>
          <a:bodyPr>
            <a:normAutofit/>
          </a:bodyPr>
          <a:lstStyle/>
          <a:p>
            <a:r>
              <a:rPr lang="en-AU" sz="6000" b="1" dirty="0" smtClean="0">
                <a:solidFill>
                  <a:schemeClr val="bg1"/>
                </a:solidFill>
              </a:rPr>
              <a:t>Songs</a:t>
            </a:r>
            <a:endParaRPr lang="en-AU" sz="6000" b="1" dirty="0">
              <a:solidFill>
                <a:schemeClr val="bg1"/>
              </a:solidFill>
            </a:endParaRPr>
          </a:p>
        </p:txBody>
      </p:sp>
      <p:sp>
        <p:nvSpPr>
          <p:cNvPr id="3" name="Content Placeholder 2"/>
          <p:cNvSpPr>
            <a:spLocks noGrp="1"/>
          </p:cNvSpPr>
          <p:nvPr>
            <p:ph idx="1"/>
          </p:nvPr>
        </p:nvSpPr>
        <p:spPr>
          <a:xfrm>
            <a:off x="457200" y="1600200"/>
            <a:ext cx="4258816" cy="5029200"/>
          </a:xfrm>
        </p:spPr>
        <p:txBody>
          <a:bodyPr>
            <a:normAutofit lnSpcReduction="10000"/>
          </a:bodyPr>
          <a:lstStyle/>
          <a:p>
            <a:pPr>
              <a:buFont typeface="Wingdings" pitchFamily="2" charset="2"/>
              <a:buChar char="§"/>
            </a:pPr>
            <a:r>
              <a:rPr lang="en-AU" dirty="0" smtClean="0"/>
              <a:t>‘On Raglan Road’ – Sinead O’Connor - </a:t>
            </a:r>
            <a:r>
              <a:rPr lang="en-AU" dirty="0" smtClean="0">
                <a:hlinkClick r:id="rId2"/>
              </a:rPr>
              <a:t>http://www.youtube.com/watch?v=T6zqb3gf5aA&amp;feature=related</a:t>
            </a:r>
            <a:r>
              <a:rPr lang="en-AU" dirty="0" smtClean="0"/>
              <a:t> </a:t>
            </a:r>
          </a:p>
          <a:p>
            <a:pPr>
              <a:buFont typeface="Wingdings" pitchFamily="2" charset="2"/>
              <a:buChar char="§"/>
            </a:pPr>
            <a:r>
              <a:rPr lang="en-AU" dirty="0" smtClean="0"/>
              <a:t>‘Streets of London’  Ralph McTell - </a:t>
            </a:r>
            <a:r>
              <a:rPr lang="en-AU" dirty="0" smtClean="0">
                <a:hlinkClick r:id="rId3"/>
              </a:rPr>
              <a:t>http://www.youtube.com/watch?v=DiWomXklfv8&amp;feature=related</a:t>
            </a:r>
            <a:r>
              <a:rPr lang="en-AU" dirty="0" smtClean="0"/>
              <a:t> </a:t>
            </a:r>
            <a:endParaRPr lang="en-AU"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208" y="0"/>
            <a:ext cx="4168588"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7368" y="3429000"/>
            <a:ext cx="4171427" cy="3416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35990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4267200" cy="1143000"/>
          </a:xfrm>
          <a:solidFill>
            <a:schemeClr val="tx1"/>
          </a:solidFill>
          <a:ln>
            <a:solidFill>
              <a:schemeClr val="tx1"/>
            </a:solidFill>
          </a:ln>
        </p:spPr>
        <p:txBody>
          <a:bodyPr>
            <a:normAutofit/>
          </a:bodyPr>
          <a:lstStyle/>
          <a:p>
            <a:r>
              <a:rPr lang="en-AU" sz="6000" b="1" dirty="0" smtClean="0">
                <a:solidFill>
                  <a:schemeClr val="bg1"/>
                </a:solidFill>
              </a:rPr>
              <a:t>Preparation</a:t>
            </a:r>
            <a:endParaRPr lang="en-AU" sz="6000" b="1" dirty="0">
              <a:solidFill>
                <a:schemeClr val="bg1"/>
              </a:solidFill>
            </a:endParaRPr>
          </a:p>
        </p:txBody>
      </p:sp>
      <p:sp>
        <p:nvSpPr>
          <p:cNvPr id="3" name="Content Placeholder 2"/>
          <p:cNvSpPr>
            <a:spLocks noGrp="1"/>
          </p:cNvSpPr>
          <p:nvPr>
            <p:ph sz="half" idx="1"/>
          </p:nvPr>
        </p:nvSpPr>
        <p:spPr>
          <a:xfrm>
            <a:off x="228600" y="1600200"/>
            <a:ext cx="4495800" cy="5029200"/>
          </a:xfrm>
        </p:spPr>
        <p:txBody>
          <a:bodyPr>
            <a:normAutofit fontScale="92500" lnSpcReduction="10000"/>
          </a:bodyPr>
          <a:lstStyle/>
          <a:p>
            <a:pPr>
              <a:buFont typeface="Wingdings" pitchFamily="2" charset="2"/>
              <a:buChar char="§"/>
            </a:pPr>
            <a:r>
              <a:rPr lang="en-AU" dirty="0" smtClean="0"/>
              <a:t>Comparison/contrast columns</a:t>
            </a:r>
          </a:p>
          <a:p>
            <a:pPr>
              <a:buFont typeface="Wingdings" pitchFamily="2" charset="2"/>
              <a:buChar char="§"/>
            </a:pPr>
            <a:r>
              <a:rPr lang="en-AU" dirty="0" smtClean="0"/>
              <a:t>Mind maps</a:t>
            </a:r>
          </a:p>
          <a:p>
            <a:pPr>
              <a:buFont typeface="Wingdings" pitchFamily="2" charset="2"/>
              <a:buChar char="§"/>
            </a:pPr>
            <a:r>
              <a:rPr lang="en-AU" dirty="0" smtClean="0"/>
              <a:t>Learning objects</a:t>
            </a:r>
          </a:p>
          <a:p>
            <a:pPr>
              <a:buFont typeface="Wingdings" pitchFamily="2" charset="2"/>
              <a:buChar char="§"/>
            </a:pPr>
            <a:r>
              <a:rPr lang="en-AU" dirty="0" smtClean="0"/>
              <a:t>Recordings of texts</a:t>
            </a:r>
          </a:p>
          <a:p>
            <a:pPr>
              <a:buFont typeface="Wingdings" pitchFamily="2" charset="2"/>
              <a:buChar char="§"/>
            </a:pPr>
            <a:r>
              <a:rPr lang="en-AU" dirty="0" smtClean="0"/>
              <a:t>Developing a solid general response and then practising being flexible by responding to a range of questions.</a:t>
            </a:r>
          </a:p>
          <a:p>
            <a:pPr>
              <a:buFont typeface="Wingdings" pitchFamily="2" charset="2"/>
              <a:buChar char="§"/>
            </a:pPr>
            <a:r>
              <a:rPr lang="en-AU" dirty="0" smtClean="0"/>
              <a:t>Exercising the hand</a:t>
            </a:r>
          </a:p>
          <a:p>
            <a:pPr>
              <a:buFont typeface="Wingdings" pitchFamily="2" charset="2"/>
              <a:buChar char="§"/>
            </a:pPr>
            <a:r>
              <a:rPr lang="en-AU" dirty="0" smtClean="0"/>
              <a:t>Choice of pen</a:t>
            </a:r>
          </a:p>
          <a:p>
            <a:pPr>
              <a:buFont typeface="Wingdings" pitchFamily="2" charset="2"/>
              <a:buChar char="§"/>
            </a:pPr>
            <a:r>
              <a:rPr lang="en-AU" dirty="0" smtClean="0"/>
              <a:t>Coaching</a:t>
            </a:r>
          </a:p>
          <a:p>
            <a:pPr>
              <a:buFont typeface="Wingdings" pitchFamily="2" charset="2"/>
              <a:buChar char="§"/>
            </a:pPr>
            <a:endParaRPr lang="en-AU"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276" y="0"/>
            <a:ext cx="4253870" cy="6858000"/>
          </a:xfrm>
        </p:spPr>
      </p:pic>
    </p:spTree>
    <p:extLst>
      <p:ext uri="{BB962C8B-B14F-4D97-AF65-F5344CB8AC3E}">
        <p14:creationId xmlns:p14="http://schemas.microsoft.com/office/powerpoint/2010/main" val="2547997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4" descr="grant02_l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00500" y="3571875"/>
            <a:ext cx="514350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13" descr="kiterunner_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571875"/>
            <a:ext cx="401955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Placeholder 9" descr="hands.bmp"/>
          <p:cNvPicPr>
            <a:picLocks noGrp="1" noChangeAspect="1"/>
          </p:cNvPicPr>
          <p:nvPr>
            <p:ph idx="4294967295"/>
          </p:nvPr>
        </p:nvPicPr>
        <p:blipFill>
          <a:blip r:embed="rId5">
            <a:extLst>
              <a:ext uri="{28A0092B-C50C-407E-A947-70E740481C1C}">
                <a14:useLocalDpi xmlns:a14="http://schemas.microsoft.com/office/drawing/2010/main" val="0"/>
              </a:ext>
            </a:extLst>
          </a:blip>
          <a:srcRect/>
          <a:stretch>
            <a:fillRect/>
          </a:stretch>
        </p:blipFill>
        <p:spPr>
          <a:xfrm>
            <a:off x="0" y="0"/>
            <a:ext cx="4714875" cy="3571875"/>
          </a:xfrm>
        </p:spPr>
      </p:pic>
      <p:pic>
        <p:nvPicPr>
          <p:cNvPr id="2053" name="Picture 10" descr="red-tree-nobody-understands.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714875" y="0"/>
            <a:ext cx="4429125" cy="35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Text Box 3"/>
          <p:cNvSpPr txBox="1">
            <a:spLocks noChangeArrowheads="1"/>
          </p:cNvSpPr>
          <p:nvPr/>
        </p:nvSpPr>
        <p:spPr bwMode="auto">
          <a:xfrm rot="592357">
            <a:off x="3511550" y="5259388"/>
            <a:ext cx="5600700" cy="852487"/>
          </a:xfrm>
          <a:prstGeom prst="rect">
            <a:avLst/>
          </a:prstGeom>
          <a:solidFill>
            <a:srgbClr val="FFFFFF"/>
          </a:solidFill>
          <a:ln w="9525">
            <a:miter lim="800000"/>
            <a:headEnd/>
            <a:tailEnd/>
          </a:ln>
          <a:scene3d>
            <a:camera prst="legacyObliqueTopLeft"/>
            <a:lightRig rig="legacyFlat3" dir="t"/>
          </a:scene3d>
          <a:sp3d extrusionH="430200" prstMaterial="legacyMatte">
            <a:bevelT w="13500" h="13500" prst="angle"/>
            <a:bevelB w="13500" h="13500" prst="angle"/>
            <a:extrusionClr>
              <a:srgbClr val="F781F7"/>
            </a:extrusionClr>
          </a:sp3d>
        </p:spPr>
        <p:txBody>
          <a:bodyPr lIns="36576" tIns="36576" rIns="36576" bIns="36576">
            <a:flatTx/>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800" b="1" dirty="0">
                <a:solidFill>
                  <a:srgbClr val="FFFFFF"/>
                </a:solidFill>
                <a:latin typeface="Comic Sans MS" pitchFamily="66" charset="0"/>
              </a:rPr>
              <a:t>BELONGING</a:t>
            </a:r>
            <a:endParaRPr lang="en-US" dirty="0"/>
          </a:p>
        </p:txBody>
      </p:sp>
      <p:sp>
        <p:nvSpPr>
          <p:cNvPr id="2055" name="Text Box 2"/>
          <p:cNvSpPr txBox="1">
            <a:spLocks noChangeArrowheads="1"/>
          </p:cNvSpPr>
          <p:nvPr/>
        </p:nvSpPr>
        <p:spPr bwMode="auto">
          <a:xfrm rot="-248527">
            <a:off x="1595438" y="3416300"/>
            <a:ext cx="5600700" cy="850900"/>
          </a:xfrm>
          <a:prstGeom prst="rect">
            <a:avLst/>
          </a:prstGeom>
          <a:solidFill>
            <a:srgbClr val="FFFFFF"/>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EBFD"/>
            </a:extrusionClr>
          </a:sp3d>
        </p:spPr>
        <p:txBody>
          <a:bodyPr lIns="36576" tIns="36576" rIns="36576" bIns="36576">
            <a:flatTx/>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800" b="1" dirty="0">
                <a:solidFill>
                  <a:srgbClr val="FFFFFF"/>
                </a:solidFill>
                <a:latin typeface="Comic Sans MS" pitchFamily="66" charset="0"/>
              </a:rPr>
              <a:t>AREA OF STUDY</a:t>
            </a:r>
            <a:endParaRPr lang="en-US" dirty="0"/>
          </a:p>
        </p:txBody>
      </p:sp>
    </p:spTree>
    <p:extLst>
      <p:ext uri="{BB962C8B-B14F-4D97-AF65-F5344CB8AC3E}">
        <p14:creationId xmlns:p14="http://schemas.microsoft.com/office/powerpoint/2010/main" val="34327376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428625" y="2786063"/>
            <a:ext cx="1785938" cy="400050"/>
          </a:xfrm>
          <a:prstGeom prst="rect">
            <a:avLst/>
          </a:prstGeom>
          <a:solidFill>
            <a:schemeClr val="accent2">
              <a:lumMod val="20000"/>
              <a:lumOff val="80000"/>
            </a:schemeClr>
          </a:solidFill>
          <a:ln>
            <a:solidFill>
              <a:schemeClr val="tx1"/>
            </a:solidFill>
          </a:ln>
        </p:spPr>
        <p:txBody>
          <a:bodyPr>
            <a:spAutoFit/>
          </a:bodyPr>
          <a:lstStyle/>
          <a:p>
            <a:pPr algn="ctr">
              <a:defRPr/>
            </a:pPr>
            <a:r>
              <a:rPr lang="en-US" sz="2000" b="1" dirty="0"/>
              <a:t>Composer</a:t>
            </a:r>
          </a:p>
        </p:txBody>
      </p:sp>
      <p:sp>
        <p:nvSpPr>
          <p:cNvPr id="6147" name="TextBox 4"/>
          <p:cNvSpPr txBox="1">
            <a:spLocks noChangeArrowheads="1"/>
          </p:cNvSpPr>
          <p:nvPr/>
        </p:nvSpPr>
        <p:spPr bwMode="auto">
          <a:xfrm>
            <a:off x="4143375" y="2786063"/>
            <a:ext cx="1143000" cy="584200"/>
          </a:xfrm>
          <a:prstGeom prst="rect">
            <a:avLst/>
          </a:prstGeom>
          <a:solidFill>
            <a:srgbClr val="FDC8BF"/>
          </a:solidFill>
          <a:ln w="9525">
            <a:solidFill>
              <a:schemeClr val="tx1"/>
            </a:solidFill>
            <a:miter lim="800000"/>
            <a:headEnd/>
            <a:tailEnd/>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3200" b="1" dirty="0"/>
              <a:t>Text</a:t>
            </a:r>
          </a:p>
        </p:txBody>
      </p:sp>
      <p:sp>
        <p:nvSpPr>
          <p:cNvPr id="6148" name="TextBox 5"/>
          <p:cNvSpPr txBox="1">
            <a:spLocks noChangeArrowheads="1"/>
          </p:cNvSpPr>
          <p:nvPr/>
        </p:nvSpPr>
        <p:spPr bwMode="auto">
          <a:xfrm>
            <a:off x="7143750" y="2786063"/>
            <a:ext cx="1785938" cy="400050"/>
          </a:xfrm>
          <a:prstGeom prst="rect">
            <a:avLst/>
          </a:prstGeom>
          <a:solidFill>
            <a:srgbClr val="CCECFF"/>
          </a:solidFill>
          <a:ln w="9525">
            <a:solidFill>
              <a:schemeClr val="tx1"/>
            </a:solidFill>
            <a:miter lim="800000"/>
            <a:headEnd/>
            <a:tailEnd/>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2000" b="1" dirty="0"/>
              <a:t>Responder</a:t>
            </a:r>
          </a:p>
        </p:txBody>
      </p:sp>
      <p:sp>
        <p:nvSpPr>
          <p:cNvPr id="7" name="Right Arrow 6"/>
          <p:cNvSpPr/>
          <p:nvPr/>
        </p:nvSpPr>
        <p:spPr>
          <a:xfrm>
            <a:off x="2357438" y="2500313"/>
            <a:ext cx="1714500" cy="1000125"/>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rPr>
              <a:t>Meaning</a:t>
            </a:r>
          </a:p>
        </p:txBody>
      </p:sp>
      <p:sp>
        <p:nvSpPr>
          <p:cNvPr id="9" name="Left-Right Arrow 8"/>
          <p:cNvSpPr/>
          <p:nvPr/>
        </p:nvSpPr>
        <p:spPr>
          <a:xfrm>
            <a:off x="5429250" y="2500313"/>
            <a:ext cx="1643063" cy="857250"/>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rPr>
              <a:t>Meaning</a:t>
            </a:r>
          </a:p>
        </p:txBody>
      </p:sp>
      <p:sp>
        <p:nvSpPr>
          <p:cNvPr id="6151" name="TextBox 9"/>
          <p:cNvSpPr txBox="1">
            <a:spLocks noChangeArrowheads="1"/>
          </p:cNvSpPr>
          <p:nvPr/>
        </p:nvSpPr>
        <p:spPr bwMode="auto">
          <a:xfrm>
            <a:off x="285750" y="214313"/>
            <a:ext cx="2000250" cy="1938337"/>
          </a:xfrm>
          <a:prstGeom prst="rect">
            <a:avLst/>
          </a:prstGeom>
          <a:solidFill>
            <a:srgbClr val="99FFCC"/>
          </a:solidFill>
          <a:ln w="9525">
            <a:solidFill>
              <a:schemeClr val="tx1"/>
            </a:solidFill>
            <a:miter lim="800000"/>
            <a:headEnd/>
            <a:tailEnd/>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2000" b="1" dirty="0"/>
              <a:t>Context &amp; Perspectives: personal, cultural, historical, social</a:t>
            </a:r>
          </a:p>
        </p:txBody>
      </p:sp>
      <p:sp>
        <p:nvSpPr>
          <p:cNvPr id="12" name="Down Arrow 11"/>
          <p:cNvSpPr/>
          <p:nvPr/>
        </p:nvSpPr>
        <p:spPr>
          <a:xfrm>
            <a:off x="1071563" y="2214563"/>
            <a:ext cx="571500" cy="50006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solidFill>
                <a:srgbClr val="FFFFFF"/>
              </a:solidFill>
            </a:endParaRPr>
          </a:p>
        </p:txBody>
      </p:sp>
      <p:sp>
        <p:nvSpPr>
          <p:cNvPr id="13" name="Down Arrow 12"/>
          <p:cNvSpPr/>
          <p:nvPr/>
        </p:nvSpPr>
        <p:spPr>
          <a:xfrm>
            <a:off x="7715250" y="2214563"/>
            <a:ext cx="571500" cy="50006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solidFill>
                <a:srgbClr val="FFFFFF"/>
              </a:solidFill>
            </a:endParaRPr>
          </a:p>
        </p:txBody>
      </p:sp>
      <p:sp>
        <p:nvSpPr>
          <p:cNvPr id="6154" name="TextBox 13"/>
          <p:cNvSpPr txBox="1">
            <a:spLocks noChangeArrowheads="1"/>
          </p:cNvSpPr>
          <p:nvPr/>
        </p:nvSpPr>
        <p:spPr bwMode="auto">
          <a:xfrm>
            <a:off x="142875" y="4000500"/>
            <a:ext cx="2286000" cy="2678113"/>
          </a:xfrm>
          <a:prstGeom prst="rect">
            <a:avLst/>
          </a:prstGeom>
          <a:solidFill>
            <a:srgbClr val="FFFFB9"/>
          </a:solidFill>
          <a:ln w="9525">
            <a:solidFill>
              <a:schemeClr val="tx1"/>
            </a:solidFill>
            <a:miter lim="800000"/>
            <a:headEnd/>
            <a:tailEnd/>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2000" b="1" dirty="0"/>
              <a:t>Perceptions:</a:t>
            </a:r>
            <a:r>
              <a:rPr lang="en-US" sz="2000" dirty="0"/>
              <a:t> </a:t>
            </a:r>
            <a:r>
              <a:rPr lang="en-US" b="1" dirty="0"/>
              <a:t>interplay of recognition and interpretation and is influenced by our preconceived ideas, memories, experiences and senses</a:t>
            </a:r>
          </a:p>
        </p:txBody>
      </p:sp>
      <p:sp>
        <p:nvSpPr>
          <p:cNvPr id="6155" name="TextBox 14"/>
          <p:cNvSpPr txBox="1">
            <a:spLocks noChangeArrowheads="1"/>
          </p:cNvSpPr>
          <p:nvPr/>
        </p:nvSpPr>
        <p:spPr bwMode="auto">
          <a:xfrm>
            <a:off x="6715125" y="3929063"/>
            <a:ext cx="2286000" cy="2678112"/>
          </a:xfrm>
          <a:prstGeom prst="rect">
            <a:avLst/>
          </a:prstGeom>
          <a:solidFill>
            <a:srgbClr val="FFFFB9"/>
          </a:solidFill>
          <a:ln w="9525">
            <a:solidFill>
              <a:schemeClr val="tx1"/>
            </a:solidFill>
            <a:miter lim="800000"/>
            <a:headEnd/>
            <a:tailEnd/>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2000" b="1" dirty="0"/>
              <a:t>Perceptions:</a:t>
            </a:r>
            <a:r>
              <a:rPr lang="en-US" sz="2000" dirty="0"/>
              <a:t> </a:t>
            </a:r>
            <a:r>
              <a:rPr lang="en-US" b="1" dirty="0"/>
              <a:t>interplay of recognition and interpretation and is influenced by our preconceived ideas, memories, experiences and senses</a:t>
            </a:r>
          </a:p>
        </p:txBody>
      </p:sp>
      <p:sp>
        <p:nvSpPr>
          <p:cNvPr id="16" name="Up Arrow 15"/>
          <p:cNvSpPr/>
          <p:nvPr/>
        </p:nvSpPr>
        <p:spPr>
          <a:xfrm>
            <a:off x="1071563" y="3286125"/>
            <a:ext cx="571500" cy="642938"/>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solidFill>
                <a:srgbClr val="FFFFFF"/>
              </a:solidFill>
            </a:endParaRPr>
          </a:p>
        </p:txBody>
      </p:sp>
      <p:sp>
        <p:nvSpPr>
          <p:cNvPr id="17" name="Up Arrow 16"/>
          <p:cNvSpPr/>
          <p:nvPr/>
        </p:nvSpPr>
        <p:spPr>
          <a:xfrm>
            <a:off x="7715250" y="3286125"/>
            <a:ext cx="571500" cy="571500"/>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solidFill>
                <a:srgbClr val="FFFFFF"/>
              </a:solidFill>
            </a:endParaRPr>
          </a:p>
        </p:txBody>
      </p:sp>
      <p:sp>
        <p:nvSpPr>
          <p:cNvPr id="6158" name="TextBox 18"/>
          <p:cNvSpPr txBox="1">
            <a:spLocks noChangeArrowheads="1"/>
          </p:cNvSpPr>
          <p:nvPr/>
        </p:nvSpPr>
        <p:spPr bwMode="auto">
          <a:xfrm>
            <a:off x="3286125" y="285750"/>
            <a:ext cx="2643188" cy="1477963"/>
          </a:xfrm>
          <a:prstGeom prst="rect">
            <a:avLst/>
          </a:prstGeom>
          <a:solidFill>
            <a:srgbClr val="99CCFF"/>
          </a:solidFill>
          <a:ln w="9525">
            <a:solidFill>
              <a:schemeClr val="tx1"/>
            </a:solidFill>
            <a:miter lim="800000"/>
            <a:headEnd/>
            <a:tailEnd/>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3000" b="1" dirty="0"/>
              <a:t>Assumptions about belonging</a:t>
            </a:r>
          </a:p>
        </p:txBody>
      </p:sp>
      <p:sp>
        <p:nvSpPr>
          <p:cNvPr id="20" name="Right Arrow 19"/>
          <p:cNvSpPr/>
          <p:nvPr/>
        </p:nvSpPr>
        <p:spPr>
          <a:xfrm rot="2060264">
            <a:off x="6178550" y="2112963"/>
            <a:ext cx="1225550" cy="4699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solidFill>
                <a:srgbClr val="FFFFFF"/>
              </a:solidFill>
            </a:endParaRPr>
          </a:p>
        </p:txBody>
      </p:sp>
      <p:sp>
        <p:nvSpPr>
          <p:cNvPr id="21" name="Right Arrow 20"/>
          <p:cNvSpPr/>
          <p:nvPr/>
        </p:nvSpPr>
        <p:spPr>
          <a:xfrm rot="9278953">
            <a:off x="2044700" y="2039938"/>
            <a:ext cx="1296988" cy="50006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solidFill>
                <a:srgbClr val="FFFFFF"/>
              </a:solidFill>
            </a:endParaRPr>
          </a:p>
        </p:txBody>
      </p:sp>
      <p:sp>
        <p:nvSpPr>
          <p:cNvPr id="22" name="Right Arrow 21"/>
          <p:cNvSpPr/>
          <p:nvPr/>
        </p:nvSpPr>
        <p:spPr>
          <a:xfrm rot="5400000">
            <a:off x="4228306" y="2058195"/>
            <a:ext cx="1000125" cy="45561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b="1" dirty="0">
                <a:solidFill>
                  <a:schemeClr val="tx1"/>
                </a:solidFill>
              </a:rPr>
              <a:t>Meaning</a:t>
            </a:r>
          </a:p>
        </p:txBody>
      </p:sp>
      <p:sp>
        <p:nvSpPr>
          <p:cNvPr id="6162" name="TextBox 22"/>
          <p:cNvSpPr txBox="1">
            <a:spLocks noChangeArrowheads="1"/>
          </p:cNvSpPr>
          <p:nvPr/>
        </p:nvSpPr>
        <p:spPr bwMode="auto">
          <a:xfrm>
            <a:off x="3500438" y="4500563"/>
            <a:ext cx="2500312" cy="2216150"/>
          </a:xfrm>
          <a:prstGeom prst="rect">
            <a:avLst/>
          </a:prstGeom>
          <a:solidFill>
            <a:srgbClr val="FFCC66"/>
          </a:solidFill>
          <a:ln w="9525">
            <a:solidFill>
              <a:schemeClr val="tx1"/>
            </a:solidFill>
            <a:miter lim="800000"/>
            <a:headEnd/>
            <a:tailEnd/>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2300" b="1" dirty="0"/>
              <a:t>Representation of belonging through language features and ideas</a:t>
            </a:r>
          </a:p>
        </p:txBody>
      </p:sp>
      <p:sp>
        <p:nvSpPr>
          <p:cNvPr id="6163" name="TextBox 23"/>
          <p:cNvSpPr txBox="1">
            <a:spLocks noChangeArrowheads="1"/>
          </p:cNvSpPr>
          <p:nvPr/>
        </p:nvSpPr>
        <p:spPr bwMode="auto">
          <a:xfrm>
            <a:off x="7000875" y="214313"/>
            <a:ext cx="2000250" cy="1938337"/>
          </a:xfrm>
          <a:prstGeom prst="rect">
            <a:avLst/>
          </a:prstGeom>
          <a:solidFill>
            <a:srgbClr val="99FFCC"/>
          </a:solidFill>
          <a:ln w="9525">
            <a:solidFill>
              <a:schemeClr val="tx1"/>
            </a:solidFill>
            <a:miter lim="800000"/>
            <a:headEnd/>
            <a:tailEnd/>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2000" b="1" dirty="0"/>
              <a:t>Context &amp; Perspectives: personal, cultural, historical, social</a:t>
            </a:r>
          </a:p>
        </p:txBody>
      </p:sp>
      <p:sp>
        <p:nvSpPr>
          <p:cNvPr id="26" name="Right Arrow 25"/>
          <p:cNvSpPr/>
          <p:nvPr/>
        </p:nvSpPr>
        <p:spPr>
          <a:xfrm rot="16200000">
            <a:off x="4210050" y="3648075"/>
            <a:ext cx="1071563" cy="633413"/>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solidFill>
                  <a:schemeClr val="tx1"/>
                </a:solidFill>
              </a:rPr>
              <a:t>Meaning</a:t>
            </a:r>
          </a:p>
        </p:txBody>
      </p:sp>
      <p:sp>
        <p:nvSpPr>
          <p:cNvPr id="27" name="Right Arrow 26"/>
          <p:cNvSpPr/>
          <p:nvPr/>
        </p:nvSpPr>
        <p:spPr>
          <a:xfrm>
            <a:off x="2281238" y="857250"/>
            <a:ext cx="1004887" cy="638175"/>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solidFill>
                  <a:schemeClr val="tx1"/>
                </a:solidFill>
              </a:rPr>
              <a:t>Meaning</a:t>
            </a:r>
          </a:p>
        </p:txBody>
      </p:sp>
      <p:sp>
        <p:nvSpPr>
          <p:cNvPr id="29" name="Left Arrow 28"/>
          <p:cNvSpPr/>
          <p:nvPr/>
        </p:nvSpPr>
        <p:spPr>
          <a:xfrm>
            <a:off x="5929313" y="785813"/>
            <a:ext cx="1071562" cy="642937"/>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solidFill>
                  <a:schemeClr val="tx1"/>
                </a:solidFill>
              </a:rPr>
              <a:t>Meaning</a:t>
            </a:r>
          </a:p>
        </p:txBody>
      </p:sp>
      <p:sp>
        <p:nvSpPr>
          <p:cNvPr id="31" name="Right Arrow 30"/>
          <p:cNvSpPr/>
          <p:nvPr/>
        </p:nvSpPr>
        <p:spPr>
          <a:xfrm rot="19372082">
            <a:off x="5527675" y="3578225"/>
            <a:ext cx="1855788" cy="500063"/>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500" b="1" dirty="0">
                <a:solidFill>
                  <a:schemeClr val="tx1"/>
                </a:solidFill>
              </a:rPr>
              <a:t>Meaning</a:t>
            </a:r>
          </a:p>
        </p:txBody>
      </p:sp>
      <p:sp>
        <p:nvSpPr>
          <p:cNvPr id="33" name="Right Arrow 32"/>
          <p:cNvSpPr/>
          <p:nvPr/>
        </p:nvSpPr>
        <p:spPr>
          <a:xfrm rot="1510554">
            <a:off x="1873250" y="3622675"/>
            <a:ext cx="2197100" cy="50323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500" b="1" dirty="0">
                <a:solidFill>
                  <a:schemeClr val="tx1"/>
                </a:solidFill>
              </a:rPr>
              <a:t>Meaning</a:t>
            </a:r>
          </a:p>
        </p:txBody>
      </p:sp>
      <p:sp>
        <p:nvSpPr>
          <p:cNvPr id="34" name="Right Arrow 33"/>
          <p:cNvSpPr/>
          <p:nvPr/>
        </p:nvSpPr>
        <p:spPr>
          <a:xfrm>
            <a:off x="2500313" y="5214938"/>
            <a:ext cx="1004887" cy="638175"/>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solidFill>
                  <a:schemeClr val="tx1"/>
                </a:solidFill>
              </a:rPr>
              <a:t>Meaning</a:t>
            </a:r>
          </a:p>
        </p:txBody>
      </p:sp>
    </p:spTree>
    <p:extLst>
      <p:ext uri="{BB962C8B-B14F-4D97-AF65-F5344CB8AC3E}">
        <p14:creationId xmlns:p14="http://schemas.microsoft.com/office/powerpoint/2010/main" val="26486192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372</TotalTime>
  <Words>3792</Words>
  <Application>Microsoft Office PowerPoint</Application>
  <PresentationFormat>On-screen Show (4:3)</PresentationFormat>
  <Paragraphs>371</Paragraphs>
  <Slides>79</Slides>
  <Notes>14</Notes>
  <HiddenSlides>0</HiddenSlides>
  <MMClips>0</MMClips>
  <ScaleCrop>false</ScaleCrop>
  <HeadingPairs>
    <vt:vector size="4" baseType="variant">
      <vt:variant>
        <vt:lpstr>Theme</vt:lpstr>
      </vt:variant>
      <vt:variant>
        <vt:i4>1</vt:i4>
      </vt:variant>
      <vt:variant>
        <vt:lpstr>Slide Titles</vt:lpstr>
      </vt:variant>
      <vt:variant>
        <vt:i4>79</vt:i4>
      </vt:variant>
    </vt:vector>
  </HeadingPairs>
  <TitlesOfParts>
    <vt:vector size="80" baseType="lpstr">
      <vt:lpstr>Office Theme</vt:lpstr>
      <vt:lpstr>Lifting HSC performance  Karen Yager</vt:lpstr>
      <vt:lpstr>Metacognition</vt:lpstr>
      <vt:lpstr>Importance of Feedback</vt:lpstr>
      <vt:lpstr>Effective Feedback</vt:lpstr>
      <vt:lpstr>PowerPoint Presentation</vt:lpstr>
      <vt:lpstr>Key Ingredients</vt:lpstr>
      <vt:lpstr>PowerPoint Presentation</vt:lpstr>
      <vt:lpstr>PowerPoint Presentation</vt:lpstr>
      <vt:lpstr>PowerPoint Presentation</vt:lpstr>
      <vt:lpstr>The Concept of Belonging</vt:lpstr>
      <vt:lpstr>The Concepts</vt:lpstr>
      <vt:lpstr>The Concepts</vt:lpstr>
      <vt:lpstr>Section 1: Reading Task</vt:lpstr>
      <vt:lpstr>Reading Task</vt:lpstr>
      <vt:lpstr>Section 1: Reading Task</vt:lpstr>
      <vt:lpstr>Tactics</vt:lpstr>
      <vt:lpstr>Imaginative Writing</vt:lpstr>
      <vt:lpstr>Section II: Notes from Marking Centre</vt:lpstr>
      <vt:lpstr>Feedforward</vt:lpstr>
      <vt:lpstr>Feedforward</vt:lpstr>
      <vt:lpstr>Feedforward</vt:lpstr>
      <vt:lpstr>PowerPoint Presentation</vt:lpstr>
      <vt:lpstr>Activities</vt:lpstr>
      <vt:lpstr>Section III: Extended Response</vt:lpstr>
      <vt:lpstr>Notes from the Marking Centre</vt:lpstr>
      <vt:lpstr>HSC Examination Rubrics</vt:lpstr>
      <vt:lpstr>Extended Responses</vt:lpstr>
      <vt:lpstr>Developing a Thesis</vt:lpstr>
      <vt:lpstr>Developing a Thesis</vt:lpstr>
      <vt:lpstr>Developing a Thesis</vt:lpstr>
      <vt:lpstr>PowerPoint Presentation</vt:lpstr>
      <vt:lpstr>Theses</vt:lpstr>
      <vt:lpstr>PowerPoint Presentation</vt:lpstr>
      <vt:lpstr>PowerPoint Presentation</vt:lpstr>
      <vt:lpstr>Integration</vt:lpstr>
      <vt:lpstr>Lines of Arguments</vt:lpstr>
      <vt:lpstr>Ideas</vt:lpstr>
      <vt:lpstr>Theses</vt:lpstr>
      <vt:lpstr>Suggested Approach</vt:lpstr>
      <vt:lpstr>Suggested Approach</vt:lpstr>
      <vt:lpstr>Texts of own Choosing</vt:lpstr>
      <vt:lpstr>Related Texts</vt:lpstr>
      <vt:lpstr>Related Texts</vt:lpstr>
      <vt:lpstr>Related Texts</vt:lpstr>
      <vt:lpstr>Resources</vt:lpstr>
      <vt:lpstr>Support</vt:lpstr>
      <vt:lpstr>Module A:  Texts in Time</vt:lpstr>
      <vt:lpstr>PowerPoint Presentation</vt:lpstr>
      <vt:lpstr>HSC Rubric</vt:lpstr>
      <vt:lpstr>HSC Feedback</vt:lpstr>
      <vt:lpstr>Texts in Times</vt:lpstr>
      <vt:lpstr>Texts in Time</vt:lpstr>
      <vt:lpstr>PowerPoint Presentation</vt:lpstr>
      <vt:lpstr>Thesis</vt:lpstr>
      <vt:lpstr>Context and Values</vt:lpstr>
      <vt:lpstr>The Creators</vt:lpstr>
      <vt:lpstr>The Creations</vt:lpstr>
      <vt:lpstr>The Monster</vt:lpstr>
      <vt:lpstr>The Monster</vt:lpstr>
      <vt:lpstr>The Monster</vt:lpstr>
      <vt:lpstr>Robert Walton</vt:lpstr>
      <vt:lpstr>Roy Batty</vt:lpstr>
      <vt:lpstr>Roy Batty</vt:lpstr>
      <vt:lpstr>Deckard</vt:lpstr>
      <vt:lpstr>Distinctively Visual</vt:lpstr>
      <vt:lpstr>Landscape</vt:lpstr>
      <vt:lpstr>By the River</vt:lpstr>
      <vt:lpstr>Films</vt:lpstr>
      <vt:lpstr>Songs</vt:lpstr>
      <vt:lpstr>People</vt:lpstr>
      <vt:lpstr>PowerPoint Presentation</vt:lpstr>
      <vt:lpstr>PowerPoint Presentation</vt:lpstr>
      <vt:lpstr>PowerPoint Presentation</vt:lpstr>
      <vt:lpstr>Metho Drinker – Judith Wright</vt:lpstr>
      <vt:lpstr>Bullocky – Judith Wright</vt:lpstr>
      <vt:lpstr>Night Ride – Kenneth Slessor</vt:lpstr>
      <vt:lpstr>Films</vt:lpstr>
      <vt:lpstr>Songs</vt:lpstr>
      <vt:lpstr>Preparation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Craft of Writing</dc:title>
  <dc:creator>Peter</dc:creator>
  <cp:lastModifiedBy>Peter</cp:lastModifiedBy>
  <cp:revision>69</cp:revision>
  <dcterms:created xsi:type="dcterms:W3CDTF">2010-03-15T11:10:05Z</dcterms:created>
  <dcterms:modified xsi:type="dcterms:W3CDTF">2011-04-29T21:03:23Z</dcterms:modified>
</cp:coreProperties>
</file>